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211" r:id="rId2"/>
    <p:sldId id="2220" r:id="rId3"/>
    <p:sldId id="2251" r:id="rId4"/>
    <p:sldId id="2252" r:id="rId5"/>
    <p:sldId id="2212" r:id="rId6"/>
    <p:sldId id="2253" r:id="rId7"/>
    <p:sldId id="2213" r:id="rId8"/>
    <p:sldId id="2214" r:id="rId9"/>
    <p:sldId id="2215" r:id="rId10"/>
    <p:sldId id="2216" r:id="rId11"/>
    <p:sldId id="2217" r:id="rId12"/>
    <p:sldId id="2218" r:id="rId13"/>
    <p:sldId id="2219" r:id="rId14"/>
    <p:sldId id="2255" r:id="rId15"/>
    <p:sldId id="2256" r:id="rId16"/>
    <p:sldId id="2221" r:id="rId17"/>
    <p:sldId id="2273" r:id="rId18"/>
    <p:sldId id="2274" r:id="rId19"/>
    <p:sldId id="2275" r:id="rId20"/>
    <p:sldId id="2222" r:id="rId21"/>
    <p:sldId id="2254" r:id="rId22"/>
    <p:sldId id="2257" r:id="rId23"/>
    <p:sldId id="378" r:id="rId24"/>
    <p:sldId id="2267" r:id="rId25"/>
    <p:sldId id="386" r:id="rId26"/>
    <p:sldId id="2258" r:id="rId27"/>
    <p:sldId id="2259" r:id="rId28"/>
    <p:sldId id="2250" r:id="rId29"/>
    <p:sldId id="2260" r:id="rId30"/>
    <p:sldId id="2261" r:id="rId31"/>
    <p:sldId id="2268" r:id="rId32"/>
    <p:sldId id="2271" r:id="rId33"/>
    <p:sldId id="2269" r:id="rId34"/>
    <p:sldId id="2270" r:id="rId35"/>
    <p:sldId id="269" r:id="rId36"/>
    <p:sldId id="270" r:id="rId37"/>
    <p:sldId id="2276" r:id="rId38"/>
    <p:sldId id="2263" r:id="rId39"/>
    <p:sldId id="2265" r:id="rId40"/>
    <p:sldId id="412" r:id="rId41"/>
    <p:sldId id="435" r:id="rId42"/>
    <p:sldId id="436" r:id="rId43"/>
    <p:sldId id="2262" r:id="rId44"/>
    <p:sldId id="517" r:id="rId45"/>
    <p:sldId id="2264" r:id="rId46"/>
    <p:sldId id="431" r:id="rId47"/>
    <p:sldId id="2229" r:id="rId48"/>
    <p:sldId id="2266" r:id="rId49"/>
    <p:sldId id="2272" r:id="rId50"/>
    <p:sldId id="2234" r:id="rId51"/>
    <p:sldId id="2233" r:id="rId52"/>
    <p:sldId id="2230" r:id="rId53"/>
    <p:sldId id="2231" r:id="rId54"/>
    <p:sldId id="2249" r:id="rId55"/>
    <p:sldId id="2232" r:id="rId56"/>
    <p:sldId id="2237" r:id="rId57"/>
    <p:sldId id="2238" r:id="rId58"/>
    <p:sldId id="2239" r:id="rId59"/>
    <p:sldId id="2244" r:id="rId60"/>
    <p:sldId id="2245" r:id="rId61"/>
    <p:sldId id="2225" r:id="rId62"/>
    <p:sldId id="2235" r:id="rId63"/>
    <p:sldId id="2236" r:id="rId64"/>
    <p:sldId id="2242" r:id="rId65"/>
    <p:sldId id="2243" r:id="rId66"/>
    <p:sldId id="2241" r:id="rId67"/>
    <p:sldId id="2248" r:id="rId68"/>
    <p:sldId id="2247" r:id="rId69"/>
    <p:sldId id="2246" r:id="rId70"/>
    <p:sldId id="2224" r:id="rId71"/>
    <p:sldId id="282" r:id="rId72"/>
    <p:sldId id="260" r:id="rId73"/>
    <p:sldId id="262" r:id="rId74"/>
    <p:sldId id="285" r:id="rId75"/>
    <p:sldId id="286" r:id="rId76"/>
    <p:sldId id="263" r:id="rId77"/>
    <p:sldId id="264" r:id="rId78"/>
    <p:sldId id="266" r:id="rId79"/>
    <p:sldId id="267" r:id="rId80"/>
    <p:sldId id="268" r:id="rId81"/>
    <p:sldId id="2277" r:id="rId82"/>
    <p:sldId id="2279" r:id="rId83"/>
    <p:sldId id="2278" r:id="rId84"/>
    <p:sldId id="2281" r:id="rId85"/>
    <p:sldId id="2280" r:id="rId8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FFE38B"/>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93883" autoAdjust="0"/>
  </p:normalViewPr>
  <p:slideViewPr>
    <p:cSldViewPr>
      <p:cViewPr varScale="1">
        <p:scale>
          <a:sx n="68" d="100"/>
          <a:sy n="68" d="100"/>
        </p:scale>
        <p:origin x="1380" y="48"/>
      </p:cViewPr>
      <p:guideLst>
        <p:guide orient="horz" pos="2160"/>
        <p:guide pos="2880"/>
      </p:guideLst>
    </p:cSldViewPr>
  </p:slideViewPr>
  <p:outlineViewPr>
    <p:cViewPr>
      <p:scale>
        <a:sx n="33" d="100"/>
        <a:sy n="33" d="100"/>
      </p:scale>
      <p:origin x="0" y="-41596"/>
    </p:cViewPr>
  </p:outlineViewPr>
  <p:notesTextViewPr>
    <p:cViewPr>
      <p:scale>
        <a:sx n="125" d="100"/>
        <a:sy n="125" d="100"/>
      </p:scale>
      <p:origin x="0" y="0"/>
    </p:cViewPr>
  </p:notesTextViewPr>
  <p:sorterViewPr>
    <p:cViewPr>
      <p:scale>
        <a:sx n="100" d="100"/>
        <a:sy n="100" d="100"/>
      </p:scale>
      <p:origin x="0" y="-12472"/>
    </p:cViewPr>
  </p:sorterViewPr>
  <p:notesViewPr>
    <p:cSldViewPr>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4C02185-AC29-4C61-86D2-2AC558E475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E694EDF2-EB54-49BE-8362-B5F286FE60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074220-0934-4CD6-8D6E-5260D5CCE2DB}" type="datetimeFigureOut">
              <a:rPr lang="es-ES" smtClean="0"/>
              <a:t>10/05/2026</a:t>
            </a:fld>
            <a:endParaRPr lang="es-ES"/>
          </a:p>
        </p:txBody>
      </p:sp>
      <p:sp>
        <p:nvSpPr>
          <p:cNvPr id="4" name="Marcador de pie de página 3">
            <a:extLst>
              <a:ext uri="{FF2B5EF4-FFF2-40B4-BE49-F238E27FC236}">
                <a16:creationId xmlns:a16="http://schemas.microsoft.com/office/drawing/2014/main" id="{CF1496FA-B29B-46A2-9DDA-602627F164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BC1509DC-62AC-4BFB-9B73-2F3388629D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A1455D-5444-4284-A45E-B2DFB96DBA96}" type="slidenum">
              <a:rPr lang="es-ES" smtClean="0"/>
              <a:t>‹Nº›</a:t>
            </a:fld>
            <a:endParaRPr lang="es-ES"/>
          </a:p>
        </p:txBody>
      </p:sp>
    </p:spTree>
    <p:extLst>
      <p:ext uri="{BB962C8B-B14F-4D97-AF65-F5344CB8AC3E}">
        <p14:creationId xmlns:p14="http://schemas.microsoft.com/office/powerpoint/2010/main" val="13671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1073C-35CF-45D9-9AA2-F6F1DEA40B9C}" type="datetimeFigureOut">
              <a:rPr lang="es-ES" smtClean="0"/>
              <a:pPr/>
              <a:t>10/05/2026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A30B6-EE9A-426F-904D-B75BFB3766AB}" type="slidenum">
              <a:rPr lang="es-ES" smtClean="0"/>
              <a:pPr/>
              <a:t>‹Nº›</a:t>
            </a:fld>
            <a:endParaRPr lang="es-ES"/>
          </a:p>
        </p:txBody>
      </p:sp>
    </p:spTree>
    <p:extLst>
      <p:ext uri="{BB962C8B-B14F-4D97-AF65-F5344CB8AC3E}">
        <p14:creationId xmlns:p14="http://schemas.microsoft.com/office/powerpoint/2010/main" val="61928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67A30B6-EE9A-426F-904D-B75BFB3766AB}" type="slidenum">
              <a:rPr lang="es-ES" smtClean="0"/>
              <a:pPr/>
              <a:t>1</a:t>
            </a:fld>
            <a:endParaRPr lang="es-ES"/>
          </a:p>
        </p:txBody>
      </p:sp>
    </p:spTree>
    <p:extLst>
      <p:ext uri="{BB962C8B-B14F-4D97-AF65-F5344CB8AC3E}">
        <p14:creationId xmlns:p14="http://schemas.microsoft.com/office/powerpoint/2010/main" val="105102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 crawler can ignore my policy</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11</a:t>
            </a:fld>
            <a:endParaRPr lang="es-ES"/>
          </a:p>
        </p:txBody>
      </p:sp>
    </p:spTree>
    <p:extLst>
      <p:ext uri="{BB962C8B-B14F-4D97-AF65-F5344CB8AC3E}">
        <p14:creationId xmlns:p14="http://schemas.microsoft.com/office/powerpoint/2010/main" val="97557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Under Directive (EU) 2019/790 (Art. 4), Text and Data Mining is permitted by default, unless the rightholder expressly reserves their rights; </a:t>
            </a:r>
          </a:p>
          <a:p>
            <a:r>
              <a:rPr lang="en-US"/>
              <a:t>A machine-readable signal such as robots.txt constitutes such a reservation, thereby removing the exception and subjecting TDM to the underlying exclusive rights (e.g. copyright or database rights).</a:t>
            </a:r>
          </a:p>
          <a:p>
            <a:endParaRPr lang="es-ES"/>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12</a:t>
            </a:fld>
            <a:endParaRPr lang="es-ES"/>
          </a:p>
        </p:txBody>
      </p:sp>
    </p:spTree>
    <p:extLst>
      <p:ext uri="{BB962C8B-B14F-4D97-AF65-F5344CB8AC3E}">
        <p14:creationId xmlns:p14="http://schemas.microsoft.com/office/powerpoint/2010/main" val="336284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16</a:t>
            </a:fld>
            <a:endParaRPr lang="es-ES"/>
          </a:p>
        </p:txBody>
      </p:sp>
    </p:spTree>
    <p:extLst>
      <p:ext uri="{BB962C8B-B14F-4D97-AF65-F5344CB8AC3E}">
        <p14:creationId xmlns:p14="http://schemas.microsoft.com/office/powerpoint/2010/main" val="46511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Jakobson would call appeal as Conative</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21</a:t>
            </a:fld>
            <a:endParaRPr lang="es-ES"/>
          </a:p>
        </p:txBody>
      </p:sp>
    </p:spTree>
    <p:extLst>
      <p:ext uri="{BB962C8B-B14F-4D97-AF65-F5344CB8AC3E}">
        <p14:creationId xmlns:p14="http://schemas.microsoft.com/office/powerpoint/2010/main" val="145622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You can never arrive into MU, or U.</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24</a:t>
            </a:fld>
            <a:endParaRPr lang="es-ES"/>
          </a:p>
        </p:txBody>
      </p:sp>
    </p:spTree>
    <p:extLst>
      <p:ext uri="{BB962C8B-B14F-4D97-AF65-F5344CB8AC3E}">
        <p14:creationId xmlns:p14="http://schemas.microsoft.com/office/powerpoint/2010/main" val="8899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You can never arrive into MU, or U.?</a:t>
            </a:r>
          </a:p>
          <a:p>
            <a:r>
              <a:rPr lang="es-ES"/>
              <a:t>MIUU: RF1, RT2, RT2, RT1, RT3</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25</a:t>
            </a:fld>
            <a:endParaRPr lang="es-ES"/>
          </a:p>
        </p:txBody>
      </p:sp>
    </p:spTree>
    <p:extLst>
      <p:ext uri="{BB962C8B-B14F-4D97-AF65-F5344CB8AC3E}">
        <p14:creationId xmlns:p14="http://schemas.microsoft.com/office/powerpoint/2010/main" val="136673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the rules are expressed in a grammar</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28</a:t>
            </a:fld>
            <a:endParaRPr lang="es-ES"/>
          </a:p>
        </p:txBody>
      </p:sp>
    </p:spTree>
    <p:extLst>
      <p:ext uri="{BB962C8B-B14F-4D97-AF65-F5344CB8AC3E}">
        <p14:creationId xmlns:p14="http://schemas.microsoft.com/office/powerpoint/2010/main" val="4095644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he ODRL model permits</a:t>
            </a:r>
          </a:p>
          <a:p>
            <a:r>
              <a:rPr lang="en-US"/>
              <a:t>two ways of linking parties or assets with policies. This transformation maps external refer-</a:t>
            </a:r>
          </a:p>
          <a:p>
            <a:r>
              <a:rPr lang="en-US"/>
              <a:t>ences to Policy, Assignee, or Assigner using odrl:hasPolicy, odrl:assignerOf, and</a:t>
            </a:r>
          </a:p>
          <a:p>
            <a:r>
              <a:rPr lang="en-US"/>
              <a:t>odrl:assigneeOf, generating new RDF triples with odrl:target, odrl:assigner,</a:t>
            </a:r>
          </a:p>
          <a:p>
            <a:r>
              <a:rPr lang="en-US"/>
              <a:t>and odrl:assignee while preserving multiple instances of these entities.</a:t>
            </a:r>
            <a:endParaRPr lang="es-ES"/>
          </a:p>
        </p:txBody>
      </p:sp>
    </p:spTree>
    <p:extLst>
      <p:ext uri="{BB962C8B-B14F-4D97-AF65-F5344CB8AC3E}">
        <p14:creationId xmlns:p14="http://schemas.microsoft.com/office/powerpoint/2010/main" val="3099726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Jakobson would call appeal as Conative</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39</a:t>
            </a:fld>
            <a:endParaRPr lang="es-ES"/>
          </a:p>
        </p:txBody>
      </p:sp>
    </p:spTree>
    <p:extLst>
      <p:ext uri="{BB962C8B-B14F-4D97-AF65-F5344CB8AC3E}">
        <p14:creationId xmlns:p14="http://schemas.microsoft.com/office/powerpoint/2010/main" val="1088885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Recuerda</a:t>
            </a:r>
            <a:r>
              <a:rPr lang="es-ES" baseline="0" dirty="0"/>
              <a:t> el “análisis morfo sintáctico”.</a:t>
            </a:r>
            <a:endParaRPr lang="en-US" dirty="0"/>
          </a:p>
        </p:txBody>
      </p:sp>
    </p:spTree>
    <p:extLst>
      <p:ext uri="{BB962C8B-B14F-4D97-AF65-F5344CB8AC3E}">
        <p14:creationId xmlns:p14="http://schemas.microsoft.com/office/powerpoint/2010/main" val="348123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Jakobson would call appeal as Conative</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3</a:t>
            </a:fld>
            <a:endParaRPr lang="es-ES"/>
          </a:p>
        </p:txBody>
      </p:sp>
    </p:spTree>
    <p:extLst>
      <p:ext uri="{BB962C8B-B14F-4D97-AF65-F5344CB8AC3E}">
        <p14:creationId xmlns:p14="http://schemas.microsoft.com/office/powerpoint/2010/main" val="2520460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Si la interpretación de F es… y la interpretación de G es…</a:t>
            </a:r>
          </a:p>
          <a:p>
            <a:pPr marL="0" marR="0" indent="0" algn="l" defTabSz="914400" rtl="0" eaLnBrk="0" fontAlgn="base" latinLnBrk="0" hangingPunct="0">
              <a:lnSpc>
                <a:spcPct val="100000"/>
              </a:lnSpc>
              <a:spcBef>
                <a:spcPct val="30000"/>
              </a:spcBef>
              <a:spcAft>
                <a:spcPct val="0"/>
              </a:spcAft>
              <a:buClrTx/>
              <a:buSzTx/>
              <a:buFontTx/>
              <a:buNone/>
              <a:tabLst/>
              <a:defRPr/>
            </a:pPr>
            <a:r>
              <a:rPr lang="es-ES" dirty="0"/>
              <a:t>Una vez que las variables han sido interpretadas, y las conectivas definidas, las fórmulas moleculares pueden ser interpretadas:</a:t>
            </a:r>
          </a:p>
          <a:p>
            <a:endParaRPr lang="es-ES" dirty="0"/>
          </a:p>
        </p:txBody>
      </p:sp>
    </p:spTree>
    <p:extLst>
      <p:ext uri="{BB962C8B-B14F-4D97-AF65-F5344CB8AC3E}">
        <p14:creationId xmlns:p14="http://schemas.microsoft.com/office/powerpoint/2010/main" val="1638877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a:t>Access Control Lists.</a:t>
            </a:r>
            <a:r>
              <a:rPr lang="en-US"/>
              <a:t> Access control lists are the oldest and most basic form of access control. This type was primarily adopted for use in operating systems. This maintains a set of users and operations that can be performed on a resource as a mapping. This is easy to implement due to the use of maps. However, this is not scalable for larger user bases and can become difficult to manage.</a:t>
            </a:r>
          </a:p>
          <a:p>
            <a:r>
              <a:rPr lang="en-US" b="1"/>
              <a:t>Role-based Access Control (RBAC) </a:t>
            </a:r>
            <a:r>
              <a:rPr lang="en-US"/>
              <a:t>is an approach used to restrict access to authorized users based on their role. This is a static permission model which provides access control. This access control type is used when all users are categorized into different roles. The roles define the resources that can be accessed by users assigned to that role. This type of access control reduces management overhead. These users and roles can also be externalized using user stores. These roles need to be managed carefully. There can be instances where a user is assigned to multiple roles. This is a subset of ABAC. </a:t>
            </a:r>
          </a:p>
          <a:p>
            <a:r>
              <a:rPr lang="en-US" b="1"/>
              <a:t>Attribute-based Access Control </a:t>
            </a:r>
            <a:r>
              <a:rPr lang="en-US"/>
              <a:t>defines a new access control paradigm whereby access rights are granted to users through the use of policies that combine attributes together. Here, authorization happens based on attributes. This access control type addresses the limitations of role-based access control to provide a more fine-grained approach. This can be based on the attributes of the user, the environment, or even the resource itself. This is more flexible when compared with the role-based approach. There is no need to know the user prior to granting access.</a:t>
            </a:r>
            <a:endParaRPr lang="en-US" b="1"/>
          </a:p>
          <a:p>
            <a:r>
              <a:rPr lang="en-US" b="1"/>
              <a:t>Policy-based Access Control</a:t>
            </a:r>
            <a:r>
              <a:rPr lang="en-US"/>
              <a:t>. This type of access control addresses the requirement to have a more uniform access control mechanism. This helps larger enterprises to have uniform access control for the large amount of organizational units. This is helpful when carrying out security audits. This is the most complex form of access control. This involves specifying policies unambiguously using XACML and using authorized attribute sources in the enterprise. Here Policy Based Access Control(PBAC) (also called Rule-based access control) is an extension of ABAC where attributes are used in writing policies.</a:t>
            </a:r>
            <a:endParaRPr lang="es-ES"/>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47</a:t>
            </a:fld>
            <a:endParaRPr lang="es-ES"/>
          </a:p>
        </p:txBody>
      </p:sp>
    </p:spTree>
    <p:extLst>
      <p:ext uri="{BB962C8B-B14F-4D97-AF65-F5344CB8AC3E}">
        <p14:creationId xmlns:p14="http://schemas.microsoft.com/office/powerpoint/2010/main" val="2921685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file:///C:/Users/victor/Desktop/sunxacml-2.0-M2-SNAPSHOT-tests/conformance-tests/ConformanceTests.html</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68</a:t>
            </a:fld>
            <a:endParaRPr lang="es-ES"/>
          </a:p>
        </p:txBody>
      </p:sp>
    </p:spTree>
    <p:extLst>
      <p:ext uri="{BB962C8B-B14F-4D97-AF65-F5344CB8AC3E}">
        <p14:creationId xmlns:p14="http://schemas.microsoft.com/office/powerpoint/2010/main" val="144004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ContentGuard's solution, Evolution</a:t>
            </a:r>
          </a:p>
        </p:txBody>
      </p:sp>
    </p:spTree>
    <p:extLst>
      <p:ext uri="{BB962C8B-B14F-4D97-AF65-F5344CB8AC3E}">
        <p14:creationId xmlns:p14="http://schemas.microsoft.com/office/powerpoint/2010/main" val="152270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https://www.w3.org/2012/09/odrl/archive/odrl.net/</a:t>
            </a:r>
          </a:p>
        </p:txBody>
      </p:sp>
    </p:spTree>
    <p:extLst>
      <p:ext uri="{BB962C8B-B14F-4D97-AF65-F5344CB8AC3E}">
        <p14:creationId xmlns:p14="http://schemas.microsoft.com/office/powerpoint/2010/main" val="2981603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crs cadidate recommendations</a:t>
            </a:r>
          </a:p>
          <a:p>
            <a:r>
              <a:rPr lang="es-ES"/>
              <a:t>pr proposed recommendation</a:t>
            </a:r>
          </a:p>
        </p:txBody>
      </p:sp>
    </p:spTree>
    <p:extLst>
      <p:ext uri="{BB962C8B-B14F-4D97-AF65-F5344CB8AC3E}">
        <p14:creationId xmlns:p14="http://schemas.microsoft.com/office/powerpoint/2010/main" val="4052310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CURRENTLY HTML WITH MAYBE A ZIP WITH EXAMPLES</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85</a:t>
            </a:fld>
            <a:endParaRPr lang="es-ES"/>
          </a:p>
        </p:txBody>
      </p:sp>
    </p:spTree>
    <p:extLst>
      <p:ext uri="{BB962C8B-B14F-4D97-AF65-F5344CB8AC3E}">
        <p14:creationId xmlns:p14="http://schemas.microsoft.com/office/powerpoint/2010/main" val="110711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Jakobson would call appeal as Conative</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4</a:t>
            </a:fld>
            <a:endParaRPr lang="es-ES"/>
          </a:p>
        </p:txBody>
      </p:sp>
    </p:spTree>
    <p:extLst>
      <p:ext uri="{BB962C8B-B14F-4D97-AF65-F5344CB8AC3E}">
        <p14:creationId xmlns:p14="http://schemas.microsoft.com/office/powerpoint/2010/main" val="235344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5</a:t>
            </a:fld>
            <a:endParaRPr lang="es-ES"/>
          </a:p>
        </p:txBody>
      </p:sp>
    </p:spTree>
    <p:extLst>
      <p:ext uri="{BB962C8B-B14F-4D97-AF65-F5344CB8AC3E}">
        <p14:creationId xmlns:p14="http://schemas.microsoft.com/office/powerpoint/2010/main" val="276586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acts of speech</a:t>
            </a:r>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6</a:t>
            </a:fld>
            <a:endParaRPr lang="es-ES"/>
          </a:p>
        </p:txBody>
      </p:sp>
    </p:spTree>
    <p:extLst>
      <p:ext uri="{BB962C8B-B14F-4D97-AF65-F5344CB8AC3E}">
        <p14:creationId xmlns:p14="http://schemas.microsoft.com/office/powerpoint/2010/main" val="365107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7</a:t>
            </a:fld>
            <a:endParaRPr lang="es-ES"/>
          </a:p>
        </p:txBody>
      </p:sp>
    </p:spTree>
    <p:extLst>
      <p:ext uri="{BB962C8B-B14F-4D97-AF65-F5344CB8AC3E}">
        <p14:creationId xmlns:p14="http://schemas.microsoft.com/office/powerpoint/2010/main" val="428504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100"/>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8</a:t>
            </a:fld>
            <a:endParaRPr lang="es-ES"/>
          </a:p>
        </p:txBody>
      </p:sp>
    </p:spTree>
    <p:extLst>
      <p:ext uri="{BB962C8B-B14F-4D97-AF65-F5344CB8AC3E}">
        <p14:creationId xmlns:p14="http://schemas.microsoft.com/office/powerpoint/2010/main" val="261942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a:t>Under Directive (EU) 2019/790 (Art. 4), Text and Data Mining is permitted by default, unless the rightholder expressly reserves their rights; </a:t>
            </a:r>
          </a:p>
          <a:p>
            <a:r>
              <a:rPr lang="en-US"/>
              <a:t>A machine-readable signal such as robots.txt constitutes such a reservation, thereby removing the exception and subjecting TDM to the underlying exclusive rights (e.g. copyright or database rights).</a:t>
            </a:r>
          </a:p>
          <a:p>
            <a:endParaRPr lang="es-ES"/>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9</a:t>
            </a:fld>
            <a:endParaRPr lang="es-ES"/>
          </a:p>
        </p:txBody>
      </p:sp>
    </p:spTree>
    <p:extLst>
      <p:ext uri="{BB962C8B-B14F-4D97-AF65-F5344CB8AC3E}">
        <p14:creationId xmlns:p14="http://schemas.microsoft.com/office/powerpoint/2010/main" val="329681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Under Directive (EU) 2019/790 (Art. 4), Text and Data Mining is permitted by default, unless the rightholder expressly reserves their rights; </a:t>
            </a:r>
          </a:p>
          <a:p>
            <a:r>
              <a:rPr lang="en-US"/>
              <a:t>A machine-readable signal such as robots.txt constitutes such a reservation, thereby removing the exception and subjecting TDM to the underlying exclusive rights (e.g. copyright or database rights).</a:t>
            </a:r>
          </a:p>
          <a:p>
            <a:endParaRPr lang="es-ES"/>
          </a:p>
        </p:txBody>
      </p:sp>
      <p:sp>
        <p:nvSpPr>
          <p:cNvPr id="4" name="Marcador de número de diapositiva 3"/>
          <p:cNvSpPr>
            <a:spLocks noGrp="1"/>
          </p:cNvSpPr>
          <p:nvPr>
            <p:ph type="sldNum" sz="quarter" idx="5"/>
          </p:nvPr>
        </p:nvSpPr>
        <p:spPr/>
        <p:txBody>
          <a:bodyPr/>
          <a:lstStyle/>
          <a:p>
            <a:fld id="{E67A30B6-EE9A-426F-904D-B75BFB3766AB}" type="slidenum">
              <a:rPr lang="es-ES" smtClean="0"/>
              <a:pPr/>
              <a:t>10</a:t>
            </a:fld>
            <a:endParaRPr lang="es-ES"/>
          </a:p>
        </p:txBody>
      </p:sp>
    </p:spTree>
    <p:extLst>
      <p:ext uri="{BB962C8B-B14F-4D97-AF65-F5344CB8AC3E}">
        <p14:creationId xmlns:p14="http://schemas.microsoft.com/office/powerpoint/2010/main" val="297562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52737"/>
            <a:ext cx="7772400" cy="2547714"/>
          </a:xfrm>
        </p:spPr>
        <p:txBody>
          <a:bodyPr/>
          <a:lstStyle>
            <a:lvl1pPr>
              <a:defRPr sz="4400"/>
            </a:lvl1pPr>
          </a:lstStyle>
          <a:p>
            <a:r>
              <a:rPr lang="es-ES"/>
              <a:t>Haga clic para modificar el estilo de título del patrón</a:t>
            </a:r>
          </a:p>
        </p:txBody>
      </p:sp>
      <p:sp>
        <p:nvSpPr>
          <p:cNvPr id="3" name="2 Subtítulo"/>
          <p:cNvSpPr>
            <a:spLocks noGrp="1"/>
          </p:cNvSpPr>
          <p:nvPr>
            <p:ph type="subTitle" idx="1" hasCustomPrompt="1"/>
          </p:nvPr>
        </p:nvSpPr>
        <p:spPr>
          <a:xfrm>
            <a:off x="1371600" y="3886200"/>
            <a:ext cx="6400800" cy="105496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Mi nombre y filiación</a:t>
            </a:r>
          </a:p>
        </p:txBody>
      </p:sp>
      <p:sp>
        <p:nvSpPr>
          <p:cNvPr id="4" name="3 Marcador de fecha"/>
          <p:cNvSpPr>
            <a:spLocks noGrp="1"/>
          </p:cNvSpPr>
          <p:nvPr>
            <p:ph type="dt" sz="half" idx="10"/>
          </p:nvPr>
        </p:nvSpPr>
        <p:spPr/>
        <p:txBody>
          <a:bodyPr/>
          <a:lstStyle/>
          <a:p>
            <a:fld id="{C1EE7CDB-6AF2-47D5-9040-89686769F562}" type="datetime1">
              <a:rPr lang="es-ES" smtClean="0"/>
              <a:t>10/05/2026</a:t>
            </a:fld>
            <a:endParaRPr lang="es-ES"/>
          </a:p>
        </p:txBody>
      </p:sp>
      <p:sp>
        <p:nvSpPr>
          <p:cNvPr id="8" name="Marcador de texto 7">
            <a:extLst>
              <a:ext uri="{FF2B5EF4-FFF2-40B4-BE49-F238E27FC236}">
                <a16:creationId xmlns:a16="http://schemas.microsoft.com/office/drawing/2014/main" id="{F1578AB8-F991-47DC-B130-218B85FA5F70}"/>
              </a:ext>
            </a:extLst>
          </p:cNvPr>
          <p:cNvSpPr>
            <a:spLocks noGrp="1"/>
          </p:cNvSpPr>
          <p:nvPr>
            <p:ph type="body" sz="quarter" idx="11" hasCustomPrompt="1"/>
          </p:nvPr>
        </p:nvSpPr>
        <p:spPr>
          <a:xfrm>
            <a:off x="457200" y="5373216"/>
            <a:ext cx="8435280" cy="863724"/>
          </a:xfrm>
        </p:spPr>
        <p:txBody>
          <a:bodyPr>
            <a:normAutofit/>
          </a:bodyPr>
          <a:lstStyle>
            <a:lvl1pPr marL="0" indent="0" algn="ctr">
              <a:buNone/>
              <a:defRPr sz="2400">
                <a:solidFill>
                  <a:schemeClr val="tx1">
                    <a:lumMod val="50000"/>
                    <a:lumOff val="50000"/>
                  </a:schemeClr>
                </a:solidFill>
              </a:defRPr>
            </a:lvl1pPr>
          </a:lstStyle>
          <a:p>
            <a:pPr lvl="0"/>
            <a:r>
              <a:rPr lang="es-ES"/>
              <a:t>Evento</a:t>
            </a:r>
          </a:p>
          <a:p>
            <a:pPr lvl="0"/>
            <a:r>
              <a:rPr lang="es-ES"/>
              <a:t>Lugar y fecha</a:t>
            </a:r>
          </a:p>
        </p:txBody>
      </p:sp>
    </p:spTree>
    <p:extLst>
      <p:ext uri="{BB962C8B-B14F-4D97-AF65-F5344CB8AC3E}">
        <p14:creationId xmlns:p14="http://schemas.microsoft.com/office/powerpoint/2010/main" val="103448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ormal">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4638"/>
            <a:ext cx="7344816" cy="1143000"/>
          </a:xfrm>
        </p:spPr>
        <p:txBody>
          <a:bodyPr>
            <a:noAutofit/>
          </a:bodyPr>
          <a:lstStyle>
            <a:lvl1pPr>
              <a:defRPr sz="4000"/>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B683FE4-A321-4D1C-A617-C18348B0FAEE}" type="datetime1">
              <a:rPr lang="es-ES" smtClean="0"/>
              <a:t>10/05/2026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992064" y="6486291"/>
            <a:ext cx="2133600" cy="365125"/>
          </a:xfrm>
        </p:spPr>
        <p:txBody>
          <a:bodyPr/>
          <a:lstStyle/>
          <a:p>
            <a:fld id="{989033DA-4FB3-4863-BE40-35B8BF45D7BC}" type="slidenum">
              <a:rPr lang="es-ES" smtClean="0"/>
              <a:pPr/>
              <a:t>‹Nº›</a:t>
            </a:fld>
            <a:endParaRPr lang="es-ES"/>
          </a:p>
        </p:txBody>
      </p:sp>
    </p:spTree>
    <p:extLst>
      <p:ext uri="{BB962C8B-B14F-4D97-AF65-F5344CB8AC3E}">
        <p14:creationId xmlns:p14="http://schemas.microsoft.com/office/powerpoint/2010/main" val="214451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mpacto">
    <p:spTree>
      <p:nvGrpSpPr>
        <p:cNvPr id="1" name=""/>
        <p:cNvGrpSpPr/>
        <p:nvPr/>
      </p:nvGrpSpPr>
      <p:grpSpPr>
        <a:xfrm>
          <a:off x="0" y="0"/>
          <a:ext cx="0" cy="0"/>
          <a:chOff x="0" y="0"/>
          <a:chExt cx="0" cy="0"/>
        </a:xfrm>
      </p:grpSpPr>
      <p:sp>
        <p:nvSpPr>
          <p:cNvPr id="2" name="1 Título"/>
          <p:cNvSpPr>
            <a:spLocks noGrp="1"/>
          </p:cNvSpPr>
          <p:nvPr>
            <p:ph type="title"/>
          </p:nvPr>
        </p:nvSpPr>
        <p:spPr>
          <a:xfrm>
            <a:off x="0" y="-18750"/>
            <a:ext cx="8460432" cy="1143000"/>
          </a:xfrm>
        </p:spPr>
        <p:txBody>
          <a:bodyPr>
            <a:noAutofit/>
          </a:bodyPr>
          <a:lstStyle>
            <a:lvl1pPr>
              <a:defRPr sz="3200"/>
            </a:lvl1pPr>
          </a:lstStyle>
          <a:p>
            <a:r>
              <a:rPr lang="es-ES"/>
              <a:t>Haga clic para modificar el estilo de título del patrón</a:t>
            </a:r>
          </a:p>
        </p:txBody>
      </p:sp>
      <p:sp>
        <p:nvSpPr>
          <p:cNvPr id="3" name="2 Marcador de contenido"/>
          <p:cNvSpPr>
            <a:spLocks noGrp="1"/>
          </p:cNvSpPr>
          <p:nvPr>
            <p:ph idx="1"/>
          </p:nvPr>
        </p:nvSpPr>
        <p:spPr>
          <a:xfrm>
            <a:off x="0" y="1361726"/>
            <a:ext cx="9125664" cy="4887089"/>
          </a:xfrm>
        </p:spPr>
        <p:txBody>
          <a:bodyPr>
            <a:normAutofit/>
          </a:bodyPr>
          <a:lstStyle>
            <a:lvl1pPr>
              <a:defRPr sz="28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B683FE4-A321-4D1C-A617-C18348B0FAEE}" type="datetime1">
              <a:rPr lang="es-ES" smtClean="0"/>
              <a:t>10/05/2026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992064" y="6486291"/>
            <a:ext cx="2133600" cy="365125"/>
          </a:xfrm>
        </p:spPr>
        <p:txBody>
          <a:bodyPr/>
          <a:lstStyle/>
          <a:p>
            <a:fld id="{989033DA-4FB3-4863-BE40-35B8BF45D7BC}" type="slidenum">
              <a:rPr lang="es-ES" smtClean="0"/>
              <a:pPr/>
              <a:t>‹Nº›</a:t>
            </a:fld>
            <a:endParaRPr lang="es-ES"/>
          </a:p>
        </p:txBody>
      </p:sp>
    </p:spTree>
    <p:extLst>
      <p:ext uri="{BB962C8B-B14F-4D97-AF65-F5344CB8AC3E}">
        <p14:creationId xmlns:p14="http://schemas.microsoft.com/office/powerpoint/2010/main" val="257768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jercicio">
    <p:bg>
      <p:bgPr>
        <a:pattFill prst="lgGrid">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4638"/>
            <a:ext cx="7344816" cy="1143000"/>
          </a:xfrm>
        </p:spPr>
        <p:txBody>
          <a:bodyPr>
            <a:noAutofit/>
          </a:bodyPr>
          <a:lstStyle>
            <a:lvl1pPr>
              <a:defRPr sz="4000">
                <a:solidFill>
                  <a:srgbClr val="7030A0"/>
                </a:solidFill>
              </a:defRPr>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B683FE4-A321-4D1C-A617-C18348B0FAEE}" type="datetime1">
              <a:rPr lang="es-ES" smtClean="0"/>
              <a:t>10/05/2026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992064" y="6486291"/>
            <a:ext cx="2133600" cy="365125"/>
          </a:xfrm>
        </p:spPr>
        <p:txBody>
          <a:bodyPr/>
          <a:lstStyle/>
          <a:p>
            <a:fld id="{989033DA-4FB3-4863-BE40-35B8BF45D7BC}" type="slidenum">
              <a:rPr lang="es-ES" smtClean="0"/>
              <a:pPr/>
              <a:t>‹Nº›</a:t>
            </a:fld>
            <a:endParaRPr lang="es-ES"/>
          </a:p>
        </p:txBody>
      </p:sp>
    </p:spTree>
    <p:extLst>
      <p:ext uri="{BB962C8B-B14F-4D97-AF65-F5344CB8AC3E}">
        <p14:creationId xmlns:p14="http://schemas.microsoft.com/office/powerpoint/2010/main" val="21088737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827584" y="2996952"/>
            <a:ext cx="7344816" cy="1143000"/>
          </a:xfrm>
        </p:spPr>
        <p:txBody>
          <a:bodyPr>
            <a:noAutofit/>
          </a:bodyPr>
          <a:lstStyle>
            <a:lvl1pPr>
              <a:defRPr sz="4000"/>
            </a:lvl1pPr>
          </a:lstStyle>
          <a:p>
            <a:r>
              <a:rPr lang="es-ES"/>
              <a:t>Haga clic para modificar el estilo de título del patrón</a:t>
            </a:r>
          </a:p>
        </p:txBody>
      </p:sp>
    </p:spTree>
    <p:extLst>
      <p:ext uri="{BB962C8B-B14F-4D97-AF65-F5344CB8AC3E}">
        <p14:creationId xmlns:p14="http://schemas.microsoft.com/office/powerpoint/2010/main" val="14643797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1" y="254118"/>
            <a:ext cx="7571184" cy="1143000"/>
          </a:xfrm>
          <a:prstGeom prst="rect">
            <a:avLst/>
          </a:prstGeom>
        </p:spPr>
        <p:txBody>
          <a:bodyPr vert="horz" lIns="91440" tIns="45720" rIns="91440" bIns="45720" rtlCol="0" anchor="ctr">
            <a:no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8D5E6-CE31-48CC-8170-27D9DC6D443E}" type="datetime1">
              <a:rPr lang="es-ES" smtClean="0"/>
              <a:t>10/05/2026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033DA-4FB3-4863-BE40-35B8BF45D7BC}" type="slidenum">
              <a:rPr lang="es-ES" smtClean="0"/>
              <a:pPr/>
              <a:t>‹Nº›</a:t>
            </a:fld>
            <a:endParaRPr lang="es-ES"/>
          </a:p>
        </p:txBody>
      </p:sp>
      <p:pic>
        <p:nvPicPr>
          <p:cNvPr id="11" name="Imagen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62070" y="19086"/>
            <a:ext cx="781930" cy="601602"/>
          </a:xfrm>
          <a:prstGeom prst="rect">
            <a:avLst/>
          </a:prstGeom>
        </p:spPr>
      </p:pic>
      <p:pic>
        <p:nvPicPr>
          <p:cNvPr id="8" name="Imagen 7">
            <a:extLst>
              <a:ext uri="{FF2B5EF4-FFF2-40B4-BE49-F238E27FC236}">
                <a16:creationId xmlns:a16="http://schemas.microsoft.com/office/drawing/2014/main" id="{FFD2B4A2-EFA7-410C-9E31-BE9189703F76}"/>
              </a:ext>
            </a:extLst>
          </p:cNvPr>
          <p:cNvPicPr>
            <a:picLocks noChangeAspect="1"/>
          </p:cNvPicPr>
          <p:nvPr userDrawn="1"/>
        </p:nvPicPr>
        <p:blipFill>
          <a:blip r:embed="rId8"/>
          <a:stretch>
            <a:fillRect/>
          </a:stretch>
        </p:blipFill>
        <p:spPr>
          <a:xfrm>
            <a:off x="8501007" y="594026"/>
            <a:ext cx="504056" cy="354414"/>
          </a:xfrm>
          <a:prstGeom prst="rect">
            <a:avLst/>
          </a:prstGeom>
        </p:spPr>
      </p:pic>
    </p:spTree>
    <p:extLst>
      <p:ext uri="{BB962C8B-B14F-4D97-AF65-F5344CB8AC3E}">
        <p14:creationId xmlns:p14="http://schemas.microsoft.com/office/powerpoint/2010/main" val="1497260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Lst>
  <p:hf hdr="0" ftr="0" dt="0"/>
  <p:txStyles>
    <p:titleStyle>
      <a:lvl1pPr algn="ctr" defTabSz="914400" rtl="0" eaLnBrk="1" latinLnBrk="0" hangingPunct="1">
        <a:spcBef>
          <a:spcPct val="0"/>
        </a:spcBef>
        <a:buNone/>
        <a:defRPr sz="3600" b="0" kern="1200">
          <a:solidFill>
            <a:schemeClr val="bg2">
              <a:lumMod val="50000"/>
            </a:schemeClr>
          </a:solidFill>
          <a:latin typeface="Garamond" panose="02020404030301010803"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n-US" sz="4000"/>
              <a:t>Introduction to policies, policy languages and ODRL</a:t>
            </a:r>
            <a:endParaRPr lang="es-ES" sz="4000"/>
          </a:p>
        </p:txBody>
      </p:sp>
      <p:sp>
        <p:nvSpPr>
          <p:cNvPr id="3" name="2 Subtítulo"/>
          <p:cNvSpPr>
            <a:spLocks noGrp="1"/>
          </p:cNvSpPr>
          <p:nvPr>
            <p:ph type="subTitle" idx="1"/>
          </p:nvPr>
        </p:nvSpPr>
        <p:spPr/>
        <p:txBody>
          <a:bodyPr>
            <a:normAutofit/>
          </a:bodyPr>
          <a:lstStyle/>
          <a:p>
            <a:r>
              <a:rPr lang="es-ES_tradnl" sz="2400"/>
              <a:t>Víctor Rodríguez Doncel</a:t>
            </a:r>
          </a:p>
          <a:p>
            <a:r>
              <a:rPr lang="es-ES_tradnl" sz="1800"/>
              <a:t>Ontology Engineering Group. Universidad Politécnica de Madrid</a:t>
            </a:r>
          </a:p>
        </p:txBody>
      </p:sp>
      <p:sp>
        <p:nvSpPr>
          <p:cNvPr id="4" name="Marcador de texto 3">
            <a:extLst>
              <a:ext uri="{FF2B5EF4-FFF2-40B4-BE49-F238E27FC236}">
                <a16:creationId xmlns:a16="http://schemas.microsoft.com/office/drawing/2014/main" id="{9CF6218A-FF7A-49A2-B5BD-398F55DEC6BB}"/>
              </a:ext>
            </a:extLst>
          </p:cNvPr>
          <p:cNvSpPr>
            <a:spLocks noGrp="1"/>
          </p:cNvSpPr>
          <p:nvPr>
            <p:ph type="body" sz="quarter" idx="11"/>
          </p:nvPr>
        </p:nvSpPr>
        <p:spPr>
          <a:xfrm>
            <a:off x="354360" y="5216924"/>
            <a:ext cx="8435280" cy="863724"/>
          </a:xfrm>
        </p:spPr>
        <p:txBody>
          <a:bodyPr/>
          <a:lstStyle/>
          <a:p>
            <a:r>
              <a:rPr lang="en-US" sz="2000"/>
              <a:t>Tutorial: Policy Evaluation and Enforcement on the Web with ODRL</a:t>
            </a:r>
          </a:p>
          <a:p>
            <a:r>
              <a:rPr lang="es-ES" sz="2000"/>
              <a:t>Co-located with 23rd European Semantic Web Conference (ESWC)</a:t>
            </a:r>
          </a:p>
          <a:p>
            <a:r>
              <a:rPr lang="es-ES" sz="2000"/>
              <a:t>May 10 2026 Dubrovnik , Croatia</a:t>
            </a:r>
          </a:p>
        </p:txBody>
      </p:sp>
      <p:sp>
        <p:nvSpPr>
          <p:cNvPr id="5" name="CuadroTexto 4">
            <a:extLst>
              <a:ext uri="{FF2B5EF4-FFF2-40B4-BE49-F238E27FC236}">
                <a16:creationId xmlns:a16="http://schemas.microsoft.com/office/drawing/2014/main" id="{ABDB07E4-A976-4DDC-8C23-607F94B591A7}"/>
              </a:ext>
            </a:extLst>
          </p:cNvPr>
          <p:cNvSpPr txBox="1"/>
          <p:nvPr/>
        </p:nvSpPr>
        <p:spPr>
          <a:xfrm>
            <a:off x="0" y="6560044"/>
            <a:ext cx="4862998" cy="307777"/>
          </a:xfrm>
          <a:prstGeom prst="rect">
            <a:avLst/>
          </a:prstGeom>
          <a:noFill/>
        </p:spPr>
        <p:txBody>
          <a:bodyPr wrap="none" rtlCol="0">
            <a:spAutoFit/>
          </a:bodyPr>
          <a:lstStyle/>
          <a:p>
            <a:r>
              <a:rPr lang="es-ES" sz="1400">
                <a:solidFill>
                  <a:schemeClr val="tx1">
                    <a:lumMod val="50000"/>
                    <a:lumOff val="50000"/>
                  </a:schemeClr>
                </a:solidFill>
              </a:rPr>
              <a:t>Please do not distribute these slides without Victor's permission</a:t>
            </a:r>
          </a:p>
        </p:txBody>
      </p:sp>
    </p:spTree>
    <p:extLst>
      <p:ext uri="{BB962C8B-B14F-4D97-AF65-F5344CB8AC3E}">
        <p14:creationId xmlns:p14="http://schemas.microsoft.com/office/powerpoint/2010/main" val="2531173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BA8DB-5ADD-458C-A4D3-3E07E34A1C6E}"/>
              </a:ext>
            </a:extLst>
          </p:cNvPr>
          <p:cNvSpPr>
            <a:spLocks noGrp="1"/>
          </p:cNvSpPr>
          <p:nvPr>
            <p:ph type="title"/>
          </p:nvPr>
        </p:nvSpPr>
        <p:spPr/>
        <p:txBody>
          <a:bodyPr/>
          <a:lstStyle/>
          <a:p>
            <a:r>
              <a:rPr lang="es-ES"/>
              <a:t>Policy with legal value</a:t>
            </a:r>
          </a:p>
        </p:txBody>
      </p:sp>
      <p:sp>
        <p:nvSpPr>
          <p:cNvPr id="3" name="Marcador de contenido 2">
            <a:extLst>
              <a:ext uri="{FF2B5EF4-FFF2-40B4-BE49-F238E27FC236}">
                <a16:creationId xmlns:a16="http://schemas.microsoft.com/office/drawing/2014/main" id="{E398FCA8-B434-4F77-9674-526C7047E785}"/>
              </a:ext>
            </a:extLst>
          </p:cNvPr>
          <p:cNvSpPr>
            <a:spLocks noGrp="1"/>
          </p:cNvSpPr>
          <p:nvPr>
            <p:ph idx="1"/>
          </p:nvPr>
        </p:nvSpPr>
        <p:spPr>
          <a:xfrm>
            <a:off x="457200" y="1600201"/>
            <a:ext cx="8229600" cy="1324744"/>
          </a:xfrm>
        </p:spPr>
        <p:txBody>
          <a:bodyPr>
            <a:noAutofit/>
          </a:bodyPr>
          <a:lstStyle/>
          <a:p>
            <a:r>
              <a:rPr lang="en-US" sz="2400"/>
              <a:t>Under Directive (EU) 2019/790 (Art. 4), Text and Data Mining is permitted by default, unless the rightholder expressly reserves their rights; </a:t>
            </a:r>
          </a:p>
          <a:p>
            <a:r>
              <a:rPr lang="en-US" sz="2400"/>
              <a:t>A policy removes the exception</a:t>
            </a:r>
            <a:endParaRPr lang="es-ES" sz="2400"/>
          </a:p>
        </p:txBody>
      </p:sp>
      <p:sp>
        <p:nvSpPr>
          <p:cNvPr id="4" name="Marcador de número de diapositiva 3">
            <a:extLst>
              <a:ext uri="{FF2B5EF4-FFF2-40B4-BE49-F238E27FC236}">
                <a16:creationId xmlns:a16="http://schemas.microsoft.com/office/drawing/2014/main" id="{63A3025B-A8AD-4236-B470-D58F6E02D7D3}"/>
              </a:ext>
            </a:extLst>
          </p:cNvPr>
          <p:cNvSpPr>
            <a:spLocks noGrp="1"/>
          </p:cNvSpPr>
          <p:nvPr>
            <p:ph type="sldNum" sz="quarter" idx="12"/>
          </p:nvPr>
        </p:nvSpPr>
        <p:spPr/>
        <p:txBody>
          <a:bodyPr/>
          <a:lstStyle/>
          <a:p>
            <a:fld id="{989033DA-4FB3-4863-BE40-35B8BF45D7BC}" type="slidenum">
              <a:rPr lang="es-ES" smtClean="0"/>
              <a:pPr/>
              <a:t>10</a:t>
            </a:fld>
            <a:endParaRPr lang="es-ES"/>
          </a:p>
        </p:txBody>
      </p:sp>
    </p:spTree>
    <p:extLst>
      <p:ext uri="{BB962C8B-B14F-4D97-AF65-F5344CB8AC3E}">
        <p14:creationId xmlns:p14="http://schemas.microsoft.com/office/powerpoint/2010/main" val="313738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5925B-3307-4845-9E76-6C5EA64794B9}"/>
              </a:ext>
            </a:extLst>
          </p:cNvPr>
          <p:cNvSpPr>
            <a:spLocks noGrp="1"/>
          </p:cNvSpPr>
          <p:nvPr>
            <p:ph type="title"/>
          </p:nvPr>
        </p:nvSpPr>
        <p:spPr/>
        <p:txBody>
          <a:bodyPr/>
          <a:lstStyle/>
          <a:p>
            <a:r>
              <a:rPr lang="es-ES"/>
              <a:t>Policy with technical force</a:t>
            </a:r>
          </a:p>
        </p:txBody>
      </p:sp>
      <p:sp>
        <p:nvSpPr>
          <p:cNvPr id="4" name="Marcador de número de diapositiva 3">
            <a:extLst>
              <a:ext uri="{FF2B5EF4-FFF2-40B4-BE49-F238E27FC236}">
                <a16:creationId xmlns:a16="http://schemas.microsoft.com/office/drawing/2014/main" id="{DDCC009F-8A8A-48FA-A117-A6E45AC4B6A2}"/>
              </a:ext>
            </a:extLst>
          </p:cNvPr>
          <p:cNvSpPr>
            <a:spLocks noGrp="1"/>
          </p:cNvSpPr>
          <p:nvPr>
            <p:ph type="sldNum" sz="quarter" idx="12"/>
          </p:nvPr>
        </p:nvSpPr>
        <p:spPr/>
        <p:txBody>
          <a:bodyPr/>
          <a:lstStyle/>
          <a:p>
            <a:fld id="{989033DA-4FB3-4863-BE40-35B8BF45D7BC}" type="slidenum">
              <a:rPr lang="es-ES" smtClean="0"/>
              <a:pPr/>
              <a:t>11</a:t>
            </a:fld>
            <a:endParaRPr lang="es-ES"/>
          </a:p>
        </p:txBody>
      </p:sp>
      <p:pic>
        <p:nvPicPr>
          <p:cNvPr id="6" name="Imagen 5">
            <a:extLst>
              <a:ext uri="{FF2B5EF4-FFF2-40B4-BE49-F238E27FC236}">
                <a16:creationId xmlns:a16="http://schemas.microsoft.com/office/drawing/2014/main" id="{7B162E6E-AC65-4BE6-9636-080A5AAF8F7D}"/>
              </a:ext>
            </a:extLst>
          </p:cNvPr>
          <p:cNvPicPr>
            <a:picLocks noChangeAspect="1"/>
          </p:cNvPicPr>
          <p:nvPr/>
        </p:nvPicPr>
        <p:blipFill>
          <a:blip r:embed="rId3"/>
          <a:stretch>
            <a:fillRect/>
          </a:stretch>
        </p:blipFill>
        <p:spPr>
          <a:xfrm>
            <a:off x="247209" y="1449459"/>
            <a:ext cx="2543530" cy="2114845"/>
          </a:xfrm>
          <a:prstGeom prst="rect">
            <a:avLst/>
          </a:prstGeom>
          <a:noFill/>
          <a:ln w="38100">
            <a:solidFill>
              <a:schemeClr val="tx1">
                <a:lumMod val="65000"/>
                <a:lumOff val="35000"/>
              </a:schemeClr>
            </a:solidFill>
          </a:ln>
        </p:spPr>
      </p:pic>
      <p:sp>
        <p:nvSpPr>
          <p:cNvPr id="7" name="Rectángulo 6">
            <a:extLst>
              <a:ext uri="{FF2B5EF4-FFF2-40B4-BE49-F238E27FC236}">
                <a16:creationId xmlns:a16="http://schemas.microsoft.com/office/drawing/2014/main" id="{4F66004B-2008-4FCC-AB2F-12E8094081E8}"/>
              </a:ext>
            </a:extLst>
          </p:cNvPr>
          <p:cNvSpPr/>
          <p:nvPr/>
        </p:nvSpPr>
        <p:spPr>
          <a:xfrm>
            <a:off x="3069904" y="3412882"/>
            <a:ext cx="5886301" cy="3139321"/>
          </a:xfrm>
          <a:prstGeom prst="rect">
            <a:avLst/>
          </a:prstGeom>
          <a:solidFill>
            <a:schemeClr val="accent4">
              <a:lumMod val="20000"/>
              <a:lumOff val="80000"/>
            </a:schemeClr>
          </a:solidFill>
          <a:ln w="38100">
            <a:solidFill>
              <a:schemeClr val="tx1">
                <a:lumMod val="65000"/>
                <a:lumOff val="35000"/>
              </a:schemeClr>
            </a:solidFill>
          </a:ln>
        </p:spPr>
        <p:txBody>
          <a:bodyPr wrap="square">
            <a:spAutoFit/>
          </a:bodyPr>
          <a:lstStyle/>
          <a:p>
            <a:r>
              <a:rPr lang="en-US">
                <a:latin typeface="Consolas" panose="020B0609020204030204" pitchFamily="49" charset="0"/>
              </a:rPr>
              <a:t># .htaccess – Access restriction policy</a:t>
            </a:r>
          </a:p>
          <a:p>
            <a:r>
              <a:rPr lang="en-US">
                <a:latin typeface="Consolas" panose="020B0609020204030204" pitchFamily="49" charset="0"/>
              </a:rPr>
              <a:t># Deny all HTTP access to this directory</a:t>
            </a:r>
          </a:p>
          <a:p>
            <a:endParaRPr lang="en-US">
              <a:latin typeface="Consolas" panose="020B0609020204030204" pitchFamily="49" charset="0"/>
            </a:endParaRPr>
          </a:p>
          <a:p>
            <a:r>
              <a:rPr lang="en-US">
                <a:solidFill>
                  <a:srgbClr val="C00000"/>
                </a:solidFill>
                <a:latin typeface="Consolas" panose="020B0609020204030204" pitchFamily="49" charset="0"/>
              </a:rPr>
              <a:t>Require all denied</a:t>
            </a:r>
          </a:p>
          <a:p>
            <a:endParaRPr lang="en-US">
              <a:latin typeface="Consolas" panose="020B0609020204030204" pitchFamily="49" charset="0"/>
            </a:endParaRPr>
          </a:p>
          <a:p>
            <a:r>
              <a:rPr lang="en-US">
                <a:latin typeface="Consolas" panose="020B0609020204030204" pitchFamily="49" charset="0"/>
              </a:rPr>
              <a:t># Optional: explicit legal notice (for evidential purposes)</a:t>
            </a:r>
          </a:p>
          <a:p>
            <a:r>
              <a:rPr lang="en-US">
                <a:latin typeface="Consolas" panose="020B0609020204030204" pitchFamily="49" charset="0"/>
              </a:rPr>
              <a:t>&lt;IfModule mod_headers.c&gt;</a:t>
            </a:r>
          </a:p>
          <a:p>
            <a:r>
              <a:rPr lang="en-US">
                <a:latin typeface="Consolas" panose="020B0609020204030204" pitchFamily="49" charset="0"/>
              </a:rPr>
              <a:t>  Header set X-Policy-Notice "Access to this resource is restricted."</a:t>
            </a:r>
          </a:p>
          <a:p>
            <a:r>
              <a:rPr lang="en-US">
                <a:latin typeface="Consolas" panose="020B0609020204030204" pitchFamily="49" charset="0"/>
              </a:rPr>
              <a:t>&lt;/IfModule&gt;</a:t>
            </a:r>
            <a:endParaRPr lang="es-ES">
              <a:latin typeface="Consolas" panose="020B0609020204030204" pitchFamily="49" charset="0"/>
            </a:endParaRPr>
          </a:p>
        </p:txBody>
      </p:sp>
      <p:sp>
        <p:nvSpPr>
          <p:cNvPr id="8" name="CuadroTexto 7">
            <a:extLst>
              <a:ext uri="{FF2B5EF4-FFF2-40B4-BE49-F238E27FC236}">
                <a16:creationId xmlns:a16="http://schemas.microsoft.com/office/drawing/2014/main" id="{EE996474-9BC8-4CF8-AF34-F6E2420C7F84}"/>
              </a:ext>
            </a:extLst>
          </p:cNvPr>
          <p:cNvSpPr txBox="1"/>
          <p:nvPr/>
        </p:nvSpPr>
        <p:spPr>
          <a:xfrm>
            <a:off x="3069904" y="2905780"/>
            <a:ext cx="6055760" cy="523220"/>
          </a:xfrm>
          <a:prstGeom prst="rect">
            <a:avLst/>
          </a:prstGeom>
          <a:noFill/>
        </p:spPr>
        <p:txBody>
          <a:bodyPr wrap="none" rtlCol="0">
            <a:spAutoFit/>
          </a:bodyPr>
          <a:lstStyle/>
          <a:p>
            <a:r>
              <a:rPr lang="es-ES" sz="2800"/>
              <a:t>http://mydomain.com/private/.htaccess</a:t>
            </a:r>
          </a:p>
        </p:txBody>
      </p:sp>
      <p:cxnSp>
        <p:nvCxnSpPr>
          <p:cNvPr id="9" name="Conector recto de flecha 8">
            <a:extLst>
              <a:ext uri="{FF2B5EF4-FFF2-40B4-BE49-F238E27FC236}">
                <a16:creationId xmlns:a16="http://schemas.microsoft.com/office/drawing/2014/main" id="{DCF28B8A-874F-4C4A-B914-6F40B8EC11FA}"/>
              </a:ext>
            </a:extLst>
          </p:cNvPr>
          <p:cNvCxnSpPr>
            <a:cxnSpLocks/>
          </p:cNvCxnSpPr>
          <p:nvPr/>
        </p:nvCxnSpPr>
        <p:spPr>
          <a:xfrm>
            <a:off x="1518974" y="2590164"/>
            <a:ext cx="1756882" cy="974140"/>
          </a:xfrm>
          <a:prstGeom prst="straightConnector1">
            <a:avLst/>
          </a:prstGeom>
          <a:ln w="1270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22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BA8DB-5ADD-458C-A4D3-3E07E34A1C6E}"/>
              </a:ext>
            </a:extLst>
          </p:cNvPr>
          <p:cNvSpPr>
            <a:spLocks noGrp="1"/>
          </p:cNvSpPr>
          <p:nvPr>
            <p:ph type="title"/>
          </p:nvPr>
        </p:nvSpPr>
        <p:spPr/>
        <p:txBody>
          <a:bodyPr/>
          <a:lstStyle/>
          <a:p>
            <a:r>
              <a:rPr lang="es-ES"/>
              <a:t>Policy with technical force</a:t>
            </a:r>
          </a:p>
        </p:txBody>
      </p:sp>
      <p:sp>
        <p:nvSpPr>
          <p:cNvPr id="3" name="Marcador de contenido 2">
            <a:extLst>
              <a:ext uri="{FF2B5EF4-FFF2-40B4-BE49-F238E27FC236}">
                <a16:creationId xmlns:a16="http://schemas.microsoft.com/office/drawing/2014/main" id="{E398FCA8-B434-4F77-9674-526C7047E785}"/>
              </a:ext>
            </a:extLst>
          </p:cNvPr>
          <p:cNvSpPr>
            <a:spLocks noGrp="1"/>
          </p:cNvSpPr>
          <p:nvPr>
            <p:ph idx="1"/>
          </p:nvPr>
        </p:nvSpPr>
        <p:spPr>
          <a:xfrm>
            <a:off x="457200" y="1600201"/>
            <a:ext cx="8229600" cy="1324744"/>
          </a:xfrm>
        </p:spPr>
        <p:txBody>
          <a:bodyPr>
            <a:noAutofit/>
          </a:bodyPr>
          <a:lstStyle/>
          <a:p>
            <a:r>
              <a:rPr lang="en-US" sz="2400"/>
              <a:t>Server-level configuration files (e.g. </a:t>
            </a:r>
            <a:r>
              <a:rPr lang="en-US" sz="2400" b="1"/>
              <a:t>.htaccess </a:t>
            </a:r>
            <a:r>
              <a:rPr lang="en-US" sz="2400"/>
              <a:t>in Apache HTTP Server) implement access control policies that enforces the webmaster's will.</a:t>
            </a:r>
          </a:p>
          <a:p>
            <a:endParaRPr lang="en-US" sz="2400"/>
          </a:p>
          <a:p>
            <a:r>
              <a:rPr lang="en-US" sz="2400"/>
              <a:t>Side note: Incidentally, it also express a clear prohibition of access, which </a:t>
            </a:r>
            <a:r>
              <a:rPr lang="en-US" sz="2400" b="1"/>
              <a:t>additional legal value</a:t>
            </a:r>
            <a:r>
              <a:rPr lang="en-US" sz="2400"/>
              <a:t>: under copyright law, the </a:t>
            </a:r>
            <a:r>
              <a:rPr lang="en-US" sz="2400" b="1"/>
              <a:t>circumvention</a:t>
            </a:r>
            <a:r>
              <a:rPr lang="en-US" sz="2400"/>
              <a:t> or violation of a technological protection measure (TPM) is independently </a:t>
            </a:r>
            <a:r>
              <a:rPr lang="en-US" sz="2400" b="1"/>
              <a:t>unlawful</a:t>
            </a:r>
            <a:r>
              <a:rPr lang="en-US" sz="2400"/>
              <a:t>, regardless of whether access would otherwise be permitted under copyright exceptions.</a:t>
            </a:r>
            <a:endParaRPr lang="es-ES" sz="2400"/>
          </a:p>
        </p:txBody>
      </p:sp>
      <p:sp>
        <p:nvSpPr>
          <p:cNvPr id="4" name="Marcador de número de diapositiva 3">
            <a:extLst>
              <a:ext uri="{FF2B5EF4-FFF2-40B4-BE49-F238E27FC236}">
                <a16:creationId xmlns:a16="http://schemas.microsoft.com/office/drawing/2014/main" id="{63A3025B-A8AD-4236-B470-D58F6E02D7D3}"/>
              </a:ext>
            </a:extLst>
          </p:cNvPr>
          <p:cNvSpPr>
            <a:spLocks noGrp="1"/>
          </p:cNvSpPr>
          <p:nvPr>
            <p:ph type="sldNum" sz="quarter" idx="12"/>
          </p:nvPr>
        </p:nvSpPr>
        <p:spPr/>
        <p:txBody>
          <a:bodyPr/>
          <a:lstStyle/>
          <a:p>
            <a:fld id="{989033DA-4FB3-4863-BE40-35B8BF45D7BC}" type="slidenum">
              <a:rPr lang="es-ES" smtClean="0"/>
              <a:pPr/>
              <a:t>12</a:t>
            </a:fld>
            <a:endParaRPr lang="es-ES"/>
          </a:p>
        </p:txBody>
      </p:sp>
    </p:spTree>
    <p:extLst>
      <p:ext uri="{BB962C8B-B14F-4D97-AF65-F5344CB8AC3E}">
        <p14:creationId xmlns:p14="http://schemas.microsoft.com/office/powerpoint/2010/main" val="122114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46832-FFA8-45CD-B245-745D4B16A241}"/>
              </a:ext>
            </a:extLst>
          </p:cNvPr>
          <p:cNvSpPr>
            <a:spLocks noGrp="1"/>
          </p:cNvSpPr>
          <p:nvPr>
            <p:ph type="title"/>
          </p:nvPr>
        </p:nvSpPr>
        <p:spPr/>
        <p:txBody>
          <a:bodyPr/>
          <a:lstStyle/>
          <a:p>
            <a:r>
              <a:rPr lang="es-ES"/>
              <a:t>The expression is a policy</a:t>
            </a:r>
          </a:p>
        </p:txBody>
      </p:sp>
      <p:sp>
        <p:nvSpPr>
          <p:cNvPr id="4" name="Marcador de número de diapositiva 3">
            <a:extLst>
              <a:ext uri="{FF2B5EF4-FFF2-40B4-BE49-F238E27FC236}">
                <a16:creationId xmlns:a16="http://schemas.microsoft.com/office/drawing/2014/main" id="{F8CCEC5F-A35F-4B36-BF0D-3405CAE1D22C}"/>
              </a:ext>
            </a:extLst>
          </p:cNvPr>
          <p:cNvSpPr>
            <a:spLocks noGrp="1"/>
          </p:cNvSpPr>
          <p:nvPr>
            <p:ph type="sldNum" sz="quarter" idx="12"/>
          </p:nvPr>
        </p:nvSpPr>
        <p:spPr/>
        <p:txBody>
          <a:bodyPr/>
          <a:lstStyle/>
          <a:p>
            <a:fld id="{989033DA-4FB3-4863-BE40-35B8BF45D7BC}" type="slidenum">
              <a:rPr lang="es-ES" smtClean="0"/>
              <a:pPr/>
              <a:t>13</a:t>
            </a:fld>
            <a:endParaRPr lang="es-ES"/>
          </a:p>
        </p:txBody>
      </p:sp>
      <p:pic>
        <p:nvPicPr>
          <p:cNvPr id="5" name="Imagen 4">
            <a:extLst>
              <a:ext uri="{FF2B5EF4-FFF2-40B4-BE49-F238E27FC236}">
                <a16:creationId xmlns:a16="http://schemas.microsoft.com/office/drawing/2014/main" id="{EFB8AB35-A7BC-4D3E-893B-A745C7866E4A}"/>
              </a:ext>
            </a:extLst>
          </p:cNvPr>
          <p:cNvPicPr>
            <a:picLocks noChangeAspect="1"/>
          </p:cNvPicPr>
          <p:nvPr/>
        </p:nvPicPr>
        <p:blipFill>
          <a:blip r:embed="rId2"/>
          <a:stretch>
            <a:fillRect/>
          </a:stretch>
        </p:blipFill>
        <p:spPr>
          <a:xfrm>
            <a:off x="606972" y="4429235"/>
            <a:ext cx="753083" cy="1620271"/>
          </a:xfrm>
          <a:prstGeom prst="rect">
            <a:avLst/>
          </a:prstGeom>
        </p:spPr>
      </p:pic>
      <p:sp>
        <p:nvSpPr>
          <p:cNvPr id="6" name="Bocadillo: rectángulo con esquinas redondeadas 5">
            <a:extLst>
              <a:ext uri="{FF2B5EF4-FFF2-40B4-BE49-F238E27FC236}">
                <a16:creationId xmlns:a16="http://schemas.microsoft.com/office/drawing/2014/main" id="{AD6F3D4D-B7D3-445B-B26E-EB251672D8C5}"/>
              </a:ext>
            </a:extLst>
          </p:cNvPr>
          <p:cNvSpPr/>
          <p:nvPr/>
        </p:nvSpPr>
        <p:spPr>
          <a:xfrm>
            <a:off x="251520" y="2852936"/>
            <a:ext cx="1800200" cy="871973"/>
          </a:xfrm>
          <a:prstGeom prst="wedgeRoundRectCallout">
            <a:avLst>
              <a:gd name="adj1" fmla="val -14101"/>
              <a:gd name="adj2" fmla="val 1244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a:solidFill>
                  <a:schemeClr val="tx1">
                    <a:lumMod val="85000"/>
                    <a:lumOff val="15000"/>
                  </a:schemeClr>
                </a:solidFill>
              </a:rPr>
              <a:t>I want X</a:t>
            </a:r>
          </a:p>
        </p:txBody>
      </p:sp>
      <p:pic>
        <p:nvPicPr>
          <p:cNvPr id="8" name="Picture 2" descr="El día que España vació la cámara acorazada del Banco de España para  siempre: ni rastro del dinero">
            <a:extLst>
              <a:ext uri="{FF2B5EF4-FFF2-40B4-BE49-F238E27FC236}">
                <a16:creationId xmlns:a16="http://schemas.microsoft.com/office/drawing/2014/main" id="{643BAC7C-8087-4C4B-854D-72C298C656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1355" y="1282224"/>
            <a:ext cx="2784309" cy="2123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474,005 Court Laws Royalty-Free Images, Stock Photos &amp; Pictures |  Shutterstock">
            <a:extLst>
              <a:ext uri="{FF2B5EF4-FFF2-40B4-BE49-F238E27FC236}">
                <a16:creationId xmlns:a16="http://schemas.microsoft.com/office/drawing/2014/main" id="{DAD217F8-8F84-4752-9C8C-DD144781C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177" y="4123368"/>
            <a:ext cx="2908487" cy="193899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de flecha 10">
            <a:extLst>
              <a:ext uri="{FF2B5EF4-FFF2-40B4-BE49-F238E27FC236}">
                <a16:creationId xmlns:a16="http://schemas.microsoft.com/office/drawing/2014/main" id="{5799E757-B069-4F12-BBC1-678836E4A023}"/>
              </a:ext>
            </a:extLst>
          </p:cNvPr>
          <p:cNvCxnSpPr>
            <a:cxnSpLocks/>
          </p:cNvCxnSpPr>
          <p:nvPr/>
        </p:nvCxnSpPr>
        <p:spPr>
          <a:xfrm flipV="1">
            <a:off x="2123728" y="2685619"/>
            <a:ext cx="678918" cy="256017"/>
          </a:xfrm>
          <a:prstGeom prst="straightConnector1">
            <a:avLst/>
          </a:prstGeom>
          <a:ln w="1270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B0F1C1AD-134E-47F2-AC31-7E396A4090CF}"/>
              </a:ext>
            </a:extLst>
          </p:cNvPr>
          <p:cNvCxnSpPr>
            <a:cxnSpLocks/>
          </p:cNvCxnSpPr>
          <p:nvPr/>
        </p:nvCxnSpPr>
        <p:spPr>
          <a:xfrm>
            <a:off x="2051720" y="3789040"/>
            <a:ext cx="576064" cy="504056"/>
          </a:xfrm>
          <a:prstGeom prst="straightConnector1">
            <a:avLst/>
          </a:prstGeom>
          <a:ln w="1270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C33FFCF8-0673-4562-BCB0-7085C0F40B9E}"/>
              </a:ext>
            </a:extLst>
          </p:cNvPr>
          <p:cNvSpPr/>
          <p:nvPr/>
        </p:nvSpPr>
        <p:spPr>
          <a:xfrm>
            <a:off x="2949529" y="4123368"/>
            <a:ext cx="3690920" cy="1938992"/>
          </a:xfrm>
          <a:prstGeom prst="rect">
            <a:avLst/>
          </a:prstGeom>
          <a:solidFill>
            <a:schemeClr val="accent4">
              <a:lumMod val="20000"/>
              <a:lumOff val="80000"/>
            </a:schemeClr>
          </a:solidFill>
          <a:ln w="38100">
            <a:solidFill>
              <a:schemeClr val="tx1">
                <a:lumMod val="65000"/>
                <a:lumOff val="35000"/>
              </a:schemeClr>
            </a:solidFill>
          </a:ln>
        </p:spPr>
        <p:txBody>
          <a:bodyPr wrap="square">
            <a:spAutoFit/>
          </a:bodyPr>
          <a:lstStyle/>
          <a:p>
            <a:r>
              <a:rPr lang="es-ES" sz="1200">
                <a:latin typeface="Consolas" panose="020B0609020204030204" pitchFamily="49" charset="0"/>
              </a:rPr>
              <a:t># robots.txt – Reservation of rights for TDM (DSM Directive, Art. 4)</a:t>
            </a:r>
            <a:br>
              <a:rPr lang="es-ES" sz="1200">
                <a:latin typeface="Consolas" panose="020B0609020204030204" pitchFamily="49" charset="0"/>
              </a:rPr>
            </a:br>
            <a:r>
              <a:rPr lang="es-ES" sz="1200">
                <a:solidFill>
                  <a:srgbClr val="C00000"/>
                </a:solidFill>
                <a:latin typeface="Consolas" panose="020B0609020204030204" pitchFamily="49" charset="0"/>
              </a:rPr>
              <a:t>User-agent: *</a:t>
            </a:r>
            <a:br>
              <a:rPr lang="es-ES" sz="1200">
                <a:solidFill>
                  <a:srgbClr val="C00000"/>
                </a:solidFill>
                <a:latin typeface="Consolas" panose="020B0609020204030204" pitchFamily="49" charset="0"/>
              </a:rPr>
            </a:br>
            <a:r>
              <a:rPr lang="es-ES" sz="1200">
                <a:solidFill>
                  <a:srgbClr val="C00000"/>
                </a:solidFill>
                <a:latin typeface="Consolas" panose="020B0609020204030204" pitchFamily="49" charset="0"/>
              </a:rPr>
              <a:t>Disallow: /</a:t>
            </a:r>
            <a:br>
              <a:rPr lang="es-ES" sz="1200">
                <a:latin typeface="Consolas" panose="020B0609020204030204" pitchFamily="49" charset="0"/>
              </a:rPr>
            </a:br>
            <a:br>
              <a:rPr lang="es-ES" sz="1200">
                <a:latin typeface="Consolas" panose="020B0609020204030204" pitchFamily="49" charset="0"/>
              </a:rPr>
            </a:br>
            <a:r>
              <a:rPr lang="es-ES" sz="1200">
                <a:latin typeface="Consolas" panose="020B0609020204030204" pitchFamily="49" charset="0"/>
              </a:rPr>
              <a:t># EXPRESS RESERVATION OF RIGHTS (redundant)</a:t>
            </a:r>
            <a:br>
              <a:rPr lang="es-ES" sz="1200">
                <a:latin typeface="Consolas" panose="020B0609020204030204" pitchFamily="49" charset="0"/>
              </a:rPr>
            </a:br>
            <a:r>
              <a:rPr lang="es-ES" sz="1200">
                <a:latin typeface="Consolas" panose="020B0609020204030204" pitchFamily="49" charset="0"/>
              </a:rPr>
              <a:t># Specific AI / data mining crawlers</a:t>
            </a:r>
            <a:br>
              <a:rPr lang="es-ES" sz="1200">
                <a:latin typeface="Consolas" panose="020B0609020204030204" pitchFamily="49" charset="0"/>
              </a:rPr>
            </a:br>
            <a:r>
              <a:rPr lang="es-ES" sz="1200">
                <a:solidFill>
                  <a:srgbClr val="C00000"/>
                </a:solidFill>
                <a:latin typeface="Consolas" panose="020B0609020204030204" pitchFamily="49" charset="0"/>
              </a:rPr>
              <a:t>User-agent: GPTBot</a:t>
            </a:r>
            <a:br>
              <a:rPr lang="es-ES" sz="1200">
                <a:solidFill>
                  <a:srgbClr val="C00000"/>
                </a:solidFill>
                <a:latin typeface="Consolas" panose="020B0609020204030204" pitchFamily="49" charset="0"/>
              </a:rPr>
            </a:br>
            <a:r>
              <a:rPr lang="es-ES" sz="1200">
                <a:solidFill>
                  <a:srgbClr val="C00000"/>
                </a:solidFill>
                <a:latin typeface="Consolas" panose="020B0609020204030204" pitchFamily="49" charset="0"/>
              </a:rPr>
              <a:t>Disallow: /</a:t>
            </a:r>
          </a:p>
        </p:txBody>
      </p:sp>
      <p:sp>
        <p:nvSpPr>
          <p:cNvPr id="20" name="Rectángulo 19">
            <a:extLst>
              <a:ext uri="{FF2B5EF4-FFF2-40B4-BE49-F238E27FC236}">
                <a16:creationId xmlns:a16="http://schemas.microsoft.com/office/drawing/2014/main" id="{81D9EFAD-5418-4436-A34C-5FB0AD5E5986}"/>
              </a:ext>
            </a:extLst>
          </p:cNvPr>
          <p:cNvSpPr/>
          <p:nvPr/>
        </p:nvSpPr>
        <p:spPr>
          <a:xfrm>
            <a:off x="2941623" y="1282225"/>
            <a:ext cx="3690920" cy="2123658"/>
          </a:xfrm>
          <a:prstGeom prst="rect">
            <a:avLst/>
          </a:prstGeom>
          <a:solidFill>
            <a:schemeClr val="accent4">
              <a:lumMod val="20000"/>
              <a:lumOff val="80000"/>
            </a:schemeClr>
          </a:solidFill>
          <a:ln w="38100">
            <a:solidFill>
              <a:schemeClr val="tx1">
                <a:lumMod val="65000"/>
                <a:lumOff val="35000"/>
              </a:schemeClr>
            </a:solidFill>
          </a:ln>
        </p:spPr>
        <p:txBody>
          <a:bodyPr wrap="square">
            <a:spAutoFit/>
          </a:bodyPr>
          <a:lstStyle/>
          <a:p>
            <a:r>
              <a:rPr lang="en-US" sz="1200">
                <a:latin typeface="Consolas" panose="020B0609020204030204" pitchFamily="49" charset="0"/>
              </a:rPr>
              <a:t># .htaccess – Access restriction policy</a:t>
            </a:r>
          </a:p>
          <a:p>
            <a:r>
              <a:rPr lang="en-US" sz="1200">
                <a:latin typeface="Consolas" panose="020B0609020204030204" pitchFamily="49" charset="0"/>
              </a:rPr>
              <a:t># Deny all HTTP access to this directory</a:t>
            </a:r>
          </a:p>
          <a:p>
            <a:endParaRPr lang="en-US" sz="1200">
              <a:latin typeface="Consolas" panose="020B0609020204030204" pitchFamily="49" charset="0"/>
            </a:endParaRPr>
          </a:p>
          <a:p>
            <a:r>
              <a:rPr lang="en-US" sz="1200">
                <a:solidFill>
                  <a:srgbClr val="C00000"/>
                </a:solidFill>
                <a:latin typeface="Consolas" panose="020B0609020204030204" pitchFamily="49" charset="0"/>
              </a:rPr>
              <a:t>Require all denied</a:t>
            </a:r>
          </a:p>
          <a:p>
            <a:endParaRPr lang="en-US" sz="1200">
              <a:latin typeface="Consolas" panose="020B0609020204030204" pitchFamily="49" charset="0"/>
            </a:endParaRPr>
          </a:p>
          <a:p>
            <a:r>
              <a:rPr lang="en-US" sz="1200">
                <a:latin typeface="Consolas" panose="020B0609020204030204" pitchFamily="49" charset="0"/>
              </a:rPr>
              <a:t># Optional: explicit legal notice (for evidential purposes)</a:t>
            </a:r>
          </a:p>
          <a:p>
            <a:r>
              <a:rPr lang="en-US" sz="1200">
                <a:latin typeface="Consolas" panose="020B0609020204030204" pitchFamily="49" charset="0"/>
              </a:rPr>
              <a:t>&lt;IfModule mod_headers.c&gt;</a:t>
            </a:r>
          </a:p>
          <a:p>
            <a:r>
              <a:rPr lang="en-US" sz="1200">
                <a:latin typeface="Consolas" panose="020B0609020204030204" pitchFamily="49" charset="0"/>
              </a:rPr>
              <a:t>  Header set X-Policy-Notice "Access to this resource is restricted."</a:t>
            </a:r>
          </a:p>
          <a:p>
            <a:r>
              <a:rPr lang="en-US" sz="1200">
                <a:latin typeface="Consolas" panose="020B0609020204030204" pitchFamily="49" charset="0"/>
              </a:rPr>
              <a:t>&lt;/IfModule&gt;</a:t>
            </a:r>
            <a:endParaRPr lang="es-ES" sz="1200">
              <a:latin typeface="Consolas" panose="020B0609020204030204" pitchFamily="49" charset="0"/>
            </a:endParaRPr>
          </a:p>
        </p:txBody>
      </p:sp>
      <p:sp>
        <p:nvSpPr>
          <p:cNvPr id="3" name="CuadroTexto 2">
            <a:extLst>
              <a:ext uri="{FF2B5EF4-FFF2-40B4-BE49-F238E27FC236}">
                <a16:creationId xmlns:a16="http://schemas.microsoft.com/office/drawing/2014/main" id="{6AD8E4D2-E98D-452E-8459-4E33F55AE12D}"/>
              </a:ext>
            </a:extLst>
          </p:cNvPr>
          <p:cNvSpPr txBox="1"/>
          <p:nvPr/>
        </p:nvSpPr>
        <p:spPr>
          <a:xfrm>
            <a:off x="2810855" y="3327375"/>
            <a:ext cx="5102294" cy="461665"/>
          </a:xfrm>
          <a:prstGeom prst="rect">
            <a:avLst/>
          </a:prstGeom>
          <a:noFill/>
        </p:spPr>
        <p:txBody>
          <a:bodyPr wrap="none" rtlCol="0">
            <a:spAutoFit/>
          </a:bodyPr>
          <a:lstStyle/>
          <a:p>
            <a:r>
              <a:rPr lang="es-ES" sz="2400">
                <a:solidFill>
                  <a:srgbClr val="C00000"/>
                </a:solidFill>
              </a:rPr>
              <a:t>we call this policy an enforceable policy</a:t>
            </a:r>
          </a:p>
        </p:txBody>
      </p:sp>
    </p:spTree>
    <p:extLst>
      <p:ext uri="{BB962C8B-B14F-4D97-AF65-F5344CB8AC3E}">
        <p14:creationId xmlns:p14="http://schemas.microsoft.com/office/powerpoint/2010/main" val="265005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805771-ED97-44E7-9C9C-833E2C4CE80D}"/>
              </a:ext>
            </a:extLst>
          </p:cNvPr>
          <p:cNvSpPr>
            <a:spLocks noGrp="1"/>
          </p:cNvSpPr>
          <p:nvPr>
            <p:ph type="title"/>
          </p:nvPr>
        </p:nvSpPr>
        <p:spPr/>
        <p:txBody>
          <a:bodyPr/>
          <a:lstStyle/>
          <a:p>
            <a:r>
              <a:rPr lang="es-ES"/>
              <a:t>👉Question</a:t>
            </a:r>
          </a:p>
        </p:txBody>
      </p:sp>
      <p:sp>
        <p:nvSpPr>
          <p:cNvPr id="4" name="Marcador de número de diapositiva 3">
            <a:extLst>
              <a:ext uri="{FF2B5EF4-FFF2-40B4-BE49-F238E27FC236}">
                <a16:creationId xmlns:a16="http://schemas.microsoft.com/office/drawing/2014/main" id="{1A8F4E9B-835C-4CE9-9C24-F5FE10DDB847}"/>
              </a:ext>
            </a:extLst>
          </p:cNvPr>
          <p:cNvSpPr>
            <a:spLocks noGrp="1"/>
          </p:cNvSpPr>
          <p:nvPr>
            <p:ph type="sldNum" sz="quarter" idx="12"/>
          </p:nvPr>
        </p:nvSpPr>
        <p:spPr/>
        <p:txBody>
          <a:bodyPr/>
          <a:lstStyle/>
          <a:p>
            <a:fld id="{989033DA-4FB3-4863-BE40-35B8BF45D7BC}" type="slidenum">
              <a:rPr lang="es-ES" smtClean="0"/>
              <a:pPr/>
              <a:t>14</a:t>
            </a:fld>
            <a:endParaRPr lang="es-ES"/>
          </a:p>
        </p:txBody>
      </p:sp>
      <p:sp>
        <p:nvSpPr>
          <p:cNvPr id="7" name="Marcador de contenido 6">
            <a:extLst>
              <a:ext uri="{FF2B5EF4-FFF2-40B4-BE49-F238E27FC236}">
                <a16:creationId xmlns:a16="http://schemas.microsoft.com/office/drawing/2014/main" id="{7E913043-87D7-4A11-8E39-4DFAEFD31B85}"/>
              </a:ext>
            </a:extLst>
          </p:cNvPr>
          <p:cNvSpPr>
            <a:spLocks noGrp="1"/>
          </p:cNvSpPr>
          <p:nvPr>
            <p:ph idx="1"/>
          </p:nvPr>
        </p:nvSpPr>
        <p:spPr/>
        <p:txBody>
          <a:bodyPr/>
          <a:lstStyle/>
          <a:p>
            <a:pPr marL="0" indent="0">
              <a:buNone/>
            </a:pPr>
            <a:r>
              <a:rPr lang="es-ES"/>
              <a:t>Is this message enforceable? "Please do not copy the contents of this web"</a:t>
            </a:r>
          </a:p>
        </p:txBody>
      </p:sp>
      <p:pic>
        <p:nvPicPr>
          <p:cNvPr id="8" name="Imagen 7">
            <a:extLst>
              <a:ext uri="{FF2B5EF4-FFF2-40B4-BE49-F238E27FC236}">
                <a16:creationId xmlns:a16="http://schemas.microsoft.com/office/drawing/2014/main" id="{C01AD724-DDFF-408B-96B5-427A5C19239C}"/>
              </a:ext>
            </a:extLst>
          </p:cNvPr>
          <p:cNvPicPr>
            <a:picLocks noChangeAspect="1"/>
          </p:cNvPicPr>
          <p:nvPr/>
        </p:nvPicPr>
        <p:blipFill>
          <a:blip r:embed="rId2"/>
          <a:stretch>
            <a:fillRect/>
          </a:stretch>
        </p:blipFill>
        <p:spPr>
          <a:xfrm>
            <a:off x="827584" y="2614519"/>
            <a:ext cx="6876256" cy="4249161"/>
          </a:xfrm>
          <a:prstGeom prst="rect">
            <a:avLst/>
          </a:prstGeom>
        </p:spPr>
      </p:pic>
      <p:sp>
        <p:nvSpPr>
          <p:cNvPr id="9" name="Rectángulo 8">
            <a:extLst>
              <a:ext uri="{FF2B5EF4-FFF2-40B4-BE49-F238E27FC236}">
                <a16:creationId xmlns:a16="http://schemas.microsoft.com/office/drawing/2014/main" id="{FB0F2A5A-CC4E-4623-BD79-AA9FCF769142}"/>
              </a:ext>
            </a:extLst>
          </p:cNvPr>
          <p:cNvSpPr/>
          <p:nvPr/>
        </p:nvSpPr>
        <p:spPr>
          <a:xfrm>
            <a:off x="4553744" y="5318465"/>
            <a:ext cx="3168352" cy="864096"/>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10">
            <a:extLst>
              <a:ext uri="{FF2B5EF4-FFF2-40B4-BE49-F238E27FC236}">
                <a16:creationId xmlns:a16="http://schemas.microsoft.com/office/drawing/2014/main" id="{6406206D-097F-4BC9-8AB4-D93435FC3080}"/>
              </a:ext>
            </a:extLst>
          </p:cNvPr>
          <p:cNvCxnSpPr>
            <a:cxnSpLocks/>
            <a:stCxn id="9" idx="2"/>
          </p:cNvCxnSpPr>
          <p:nvPr/>
        </p:nvCxnSpPr>
        <p:spPr>
          <a:xfrm flipH="1">
            <a:off x="5705872" y="6182561"/>
            <a:ext cx="432048" cy="504745"/>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2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52027-80C3-487E-9BE0-99457BEE7C28}"/>
              </a:ext>
            </a:extLst>
          </p:cNvPr>
          <p:cNvSpPr>
            <a:spLocks noGrp="1"/>
          </p:cNvSpPr>
          <p:nvPr>
            <p:ph type="title"/>
          </p:nvPr>
        </p:nvSpPr>
        <p:spPr/>
        <p:txBody>
          <a:bodyPr/>
          <a:lstStyle/>
          <a:p>
            <a:r>
              <a:rPr lang="es-ES"/>
              <a:t>👉Question</a:t>
            </a:r>
          </a:p>
        </p:txBody>
      </p:sp>
      <p:sp>
        <p:nvSpPr>
          <p:cNvPr id="3" name="Marcador de contenido 2">
            <a:extLst>
              <a:ext uri="{FF2B5EF4-FFF2-40B4-BE49-F238E27FC236}">
                <a16:creationId xmlns:a16="http://schemas.microsoft.com/office/drawing/2014/main" id="{B1142BCD-1560-4E35-82C7-B6B02DC52780}"/>
              </a:ext>
            </a:extLst>
          </p:cNvPr>
          <p:cNvSpPr>
            <a:spLocks noGrp="1"/>
          </p:cNvSpPr>
          <p:nvPr>
            <p:ph idx="1"/>
          </p:nvPr>
        </p:nvSpPr>
        <p:spPr/>
        <p:txBody>
          <a:bodyPr/>
          <a:lstStyle/>
          <a:p>
            <a:pPr marL="0" indent="0">
              <a:buNone/>
            </a:pPr>
            <a:r>
              <a:rPr lang="es-ES"/>
              <a:t>Is it enforceable?</a:t>
            </a:r>
          </a:p>
        </p:txBody>
      </p:sp>
      <p:sp>
        <p:nvSpPr>
          <p:cNvPr id="4" name="Marcador de número de diapositiva 3">
            <a:extLst>
              <a:ext uri="{FF2B5EF4-FFF2-40B4-BE49-F238E27FC236}">
                <a16:creationId xmlns:a16="http://schemas.microsoft.com/office/drawing/2014/main" id="{5F7DE14F-3FE4-47DE-BEF2-5C06B6AE5346}"/>
              </a:ext>
            </a:extLst>
          </p:cNvPr>
          <p:cNvSpPr>
            <a:spLocks noGrp="1"/>
          </p:cNvSpPr>
          <p:nvPr>
            <p:ph type="sldNum" sz="quarter" idx="12"/>
          </p:nvPr>
        </p:nvSpPr>
        <p:spPr/>
        <p:txBody>
          <a:bodyPr/>
          <a:lstStyle/>
          <a:p>
            <a:fld id="{989033DA-4FB3-4863-BE40-35B8BF45D7BC}" type="slidenum">
              <a:rPr lang="es-ES" smtClean="0"/>
              <a:pPr/>
              <a:t>15</a:t>
            </a:fld>
            <a:endParaRPr lang="es-ES"/>
          </a:p>
        </p:txBody>
      </p:sp>
      <p:pic>
        <p:nvPicPr>
          <p:cNvPr id="7" name="Imagen 6">
            <a:extLst>
              <a:ext uri="{FF2B5EF4-FFF2-40B4-BE49-F238E27FC236}">
                <a16:creationId xmlns:a16="http://schemas.microsoft.com/office/drawing/2014/main" id="{3D807A6E-F71B-4314-86CF-349EC153C489}"/>
              </a:ext>
            </a:extLst>
          </p:cNvPr>
          <p:cNvPicPr>
            <a:picLocks noChangeAspect="1"/>
          </p:cNvPicPr>
          <p:nvPr/>
        </p:nvPicPr>
        <p:blipFill>
          <a:blip r:embed="rId2"/>
          <a:stretch>
            <a:fillRect/>
          </a:stretch>
        </p:blipFill>
        <p:spPr>
          <a:xfrm>
            <a:off x="251519" y="2564904"/>
            <a:ext cx="4198483" cy="3168352"/>
          </a:xfrm>
          <a:prstGeom prst="rect">
            <a:avLst/>
          </a:prstGeom>
          <a:ln w="63500">
            <a:solidFill>
              <a:srgbClr val="C00000"/>
            </a:solidFill>
          </a:ln>
        </p:spPr>
      </p:pic>
      <p:sp>
        <p:nvSpPr>
          <p:cNvPr id="8" name="Rectángulo 7">
            <a:extLst>
              <a:ext uri="{FF2B5EF4-FFF2-40B4-BE49-F238E27FC236}">
                <a16:creationId xmlns:a16="http://schemas.microsoft.com/office/drawing/2014/main" id="{60698C50-3724-4B32-949D-7F6E2A674F97}"/>
              </a:ext>
            </a:extLst>
          </p:cNvPr>
          <p:cNvSpPr/>
          <p:nvPr/>
        </p:nvSpPr>
        <p:spPr>
          <a:xfrm>
            <a:off x="5407888" y="1777766"/>
            <a:ext cx="3168352" cy="1939266"/>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Conector recto 8">
            <a:extLst>
              <a:ext uri="{FF2B5EF4-FFF2-40B4-BE49-F238E27FC236}">
                <a16:creationId xmlns:a16="http://schemas.microsoft.com/office/drawing/2014/main" id="{9FE23D75-616B-44A0-914F-03D7CF115518}"/>
              </a:ext>
            </a:extLst>
          </p:cNvPr>
          <p:cNvCxnSpPr>
            <a:cxnSpLocks/>
            <a:stCxn id="8" idx="2"/>
          </p:cNvCxnSpPr>
          <p:nvPr/>
        </p:nvCxnSpPr>
        <p:spPr>
          <a:xfrm flipH="1">
            <a:off x="2699792" y="3717032"/>
            <a:ext cx="4292272" cy="180020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89FDC7A7-0CFA-4E9A-B02E-7DFB8F34FF93}"/>
              </a:ext>
            </a:extLst>
          </p:cNvPr>
          <p:cNvSpPr/>
          <p:nvPr/>
        </p:nvSpPr>
        <p:spPr>
          <a:xfrm>
            <a:off x="5436724" y="1901150"/>
            <a:ext cx="3168352" cy="1815882"/>
          </a:xfrm>
          <a:prstGeom prst="rect">
            <a:avLst/>
          </a:prstGeom>
        </p:spPr>
        <p:txBody>
          <a:bodyPr wrap="square">
            <a:spAutoFit/>
          </a:bodyPr>
          <a:lstStyle/>
          <a:p>
            <a:r>
              <a:rPr lang="es-ES" sz="2800"/>
              <a:t>Please do not distribute these slides without Victor's permission</a:t>
            </a:r>
          </a:p>
        </p:txBody>
      </p:sp>
    </p:spTree>
    <p:extLst>
      <p:ext uri="{BB962C8B-B14F-4D97-AF65-F5344CB8AC3E}">
        <p14:creationId xmlns:p14="http://schemas.microsoft.com/office/powerpoint/2010/main" val="142848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805771-ED97-44E7-9C9C-833E2C4CE80D}"/>
              </a:ext>
            </a:extLst>
          </p:cNvPr>
          <p:cNvSpPr>
            <a:spLocks noGrp="1"/>
          </p:cNvSpPr>
          <p:nvPr>
            <p:ph type="title"/>
          </p:nvPr>
        </p:nvSpPr>
        <p:spPr/>
        <p:txBody>
          <a:bodyPr/>
          <a:lstStyle/>
          <a:p>
            <a:r>
              <a:rPr lang="es-ES"/>
              <a:t>👉Exercise</a:t>
            </a:r>
          </a:p>
        </p:txBody>
      </p:sp>
      <p:sp>
        <p:nvSpPr>
          <p:cNvPr id="6" name="Marcador de contenido 5">
            <a:extLst>
              <a:ext uri="{FF2B5EF4-FFF2-40B4-BE49-F238E27FC236}">
                <a16:creationId xmlns:a16="http://schemas.microsoft.com/office/drawing/2014/main" id="{2050BCC0-0B55-44FE-916F-C2E63FE13357}"/>
              </a:ext>
            </a:extLst>
          </p:cNvPr>
          <p:cNvSpPr>
            <a:spLocks noGrp="1"/>
          </p:cNvSpPr>
          <p:nvPr>
            <p:ph idx="1"/>
          </p:nvPr>
        </p:nvSpPr>
        <p:spPr/>
        <p:txBody>
          <a:bodyPr/>
          <a:lstStyle/>
          <a:p>
            <a:r>
              <a:rPr lang="es-ES"/>
              <a:t>Retrieve a robots.txt file</a:t>
            </a:r>
          </a:p>
          <a:p>
            <a:pPr lvl="1"/>
            <a:r>
              <a:rPr lang="es-ES"/>
              <a:t>Visit some of your favourite's domains</a:t>
            </a:r>
          </a:p>
          <a:p>
            <a:pPr lvl="1"/>
            <a:r>
              <a:rPr lang="es-ES"/>
              <a:t>ex. https://2026.eswc-conferences.org/robots.txt</a:t>
            </a:r>
          </a:p>
          <a:p>
            <a:endParaRPr lang="es-ES"/>
          </a:p>
        </p:txBody>
      </p:sp>
      <p:sp>
        <p:nvSpPr>
          <p:cNvPr id="4" name="Marcador de número de diapositiva 3">
            <a:extLst>
              <a:ext uri="{FF2B5EF4-FFF2-40B4-BE49-F238E27FC236}">
                <a16:creationId xmlns:a16="http://schemas.microsoft.com/office/drawing/2014/main" id="{1A8F4E9B-835C-4CE9-9C24-F5FE10DDB847}"/>
              </a:ext>
            </a:extLst>
          </p:cNvPr>
          <p:cNvSpPr>
            <a:spLocks noGrp="1"/>
          </p:cNvSpPr>
          <p:nvPr>
            <p:ph type="sldNum" sz="quarter" idx="12"/>
          </p:nvPr>
        </p:nvSpPr>
        <p:spPr/>
        <p:txBody>
          <a:bodyPr/>
          <a:lstStyle/>
          <a:p>
            <a:fld id="{989033DA-4FB3-4863-BE40-35B8BF45D7BC}" type="slidenum">
              <a:rPr lang="es-ES" smtClean="0"/>
              <a:pPr/>
              <a:t>16</a:t>
            </a:fld>
            <a:endParaRPr lang="es-ES"/>
          </a:p>
        </p:txBody>
      </p:sp>
      <p:sp>
        <p:nvSpPr>
          <p:cNvPr id="2" name="Rectángulo 1">
            <a:extLst>
              <a:ext uri="{FF2B5EF4-FFF2-40B4-BE49-F238E27FC236}">
                <a16:creationId xmlns:a16="http://schemas.microsoft.com/office/drawing/2014/main" id="{0541DE79-F1AD-48C7-B767-8CBAAAE7E9EB}"/>
              </a:ext>
            </a:extLst>
          </p:cNvPr>
          <p:cNvSpPr/>
          <p:nvPr/>
        </p:nvSpPr>
        <p:spPr>
          <a:xfrm>
            <a:off x="0" y="6489938"/>
            <a:ext cx="7812360" cy="369332"/>
          </a:xfrm>
          <a:prstGeom prst="rect">
            <a:avLst/>
          </a:prstGeom>
        </p:spPr>
        <p:txBody>
          <a:bodyPr wrap="square">
            <a:spAutoFit/>
          </a:bodyPr>
          <a:lstStyle/>
          <a:p>
            <a:r>
              <a:rPr lang="fr-FR">
                <a:solidFill>
                  <a:srgbClr val="222222"/>
                </a:solidFill>
                <a:latin typeface="Noto Sans"/>
              </a:rPr>
              <a:t>RFC 9309 Robots Exclusion Protocol</a:t>
            </a:r>
            <a:endParaRPr lang="fr-FR" i="0">
              <a:solidFill>
                <a:srgbClr val="222222"/>
              </a:solidFill>
              <a:effectLst/>
              <a:latin typeface="Noto Sans"/>
            </a:endParaRPr>
          </a:p>
        </p:txBody>
      </p:sp>
    </p:spTree>
    <p:extLst>
      <p:ext uri="{BB962C8B-B14F-4D97-AF65-F5344CB8AC3E}">
        <p14:creationId xmlns:p14="http://schemas.microsoft.com/office/powerpoint/2010/main" val="2697079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18BD13A-2C29-41B2-AA15-51BE55D83CCE}"/>
              </a:ext>
            </a:extLst>
          </p:cNvPr>
          <p:cNvSpPr>
            <a:spLocks noGrp="1"/>
          </p:cNvSpPr>
          <p:nvPr>
            <p:ph type="title"/>
          </p:nvPr>
        </p:nvSpPr>
        <p:spPr/>
        <p:txBody>
          <a:bodyPr/>
          <a:lstStyle/>
          <a:p>
            <a:r>
              <a:rPr lang="es-ES"/>
              <a:t>Policies</a:t>
            </a:r>
          </a:p>
        </p:txBody>
      </p:sp>
      <p:sp>
        <p:nvSpPr>
          <p:cNvPr id="4" name="Marcador de número de diapositiva 3">
            <a:extLst>
              <a:ext uri="{FF2B5EF4-FFF2-40B4-BE49-F238E27FC236}">
                <a16:creationId xmlns:a16="http://schemas.microsoft.com/office/drawing/2014/main" id="{A6765171-D1E9-474F-9740-D35261C38FF1}"/>
              </a:ext>
            </a:extLst>
          </p:cNvPr>
          <p:cNvSpPr>
            <a:spLocks noGrp="1"/>
          </p:cNvSpPr>
          <p:nvPr>
            <p:ph type="sldNum" sz="quarter" idx="4294967295"/>
          </p:nvPr>
        </p:nvSpPr>
        <p:spPr>
          <a:xfrm>
            <a:off x="7010400" y="6486525"/>
            <a:ext cx="2133600" cy="365125"/>
          </a:xfrm>
        </p:spPr>
        <p:txBody>
          <a:bodyPr/>
          <a:lstStyle/>
          <a:p>
            <a:fld id="{989033DA-4FB3-4863-BE40-35B8BF45D7BC}" type="slidenum">
              <a:rPr lang="es-ES" smtClean="0"/>
              <a:pPr/>
              <a:t>17</a:t>
            </a:fld>
            <a:endParaRPr lang="es-ES"/>
          </a:p>
        </p:txBody>
      </p:sp>
    </p:spTree>
    <p:extLst>
      <p:ext uri="{BB962C8B-B14F-4D97-AF65-F5344CB8AC3E}">
        <p14:creationId xmlns:p14="http://schemas.microsoft.com/office/powerpoint/2010/main" val="310675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FFDB523-3855-479D-98EE-8ADCC1D45679}"/>
              </a:ext>
            </a:extLst>
          </p:cNvPr>
          <p:cNvSpPr>
            <a:spLocks noGrp="1"/>
          </p:cNvSpPr>
          <p:nvPr>
            <p:ph type="title"/>
          </p:nvPr>
        </p:nvSpPr>
        <p:spPr>
          <a:xfrm>
            <a:off x="611560" y="-99392"/>
            <a:ext cx="7344816" cy="831229"/>
          </a:xfrm>
        </p:spPr>
        <p:txBody>
          <a:bodyPr/>
          <a:lstStyle/>
          <a:p>
            <a:r>
              <a:rPr lang="es-ES"/>
              <a:t>Policy languages</a:t>
            </a:r>
          </a:p>
        </p:txBody>
      </p:sp>
      <p:sp>
        <p:nvSpPr>
          <p:cNvPr id="4" name="Marcador de contenido 3">
            <a:extLst>
              <a:ext uri="{FF2B5EF4-FFF2-40B4-BE49-F238E27FC236}">
                <a16:creationId xmlns:a16="http://schemas.microsoft.com/office/drawing/2014/main" id="{DE878FCB-D76F-4A8D-A0C1-B7CC37870736}"/>
              </a:ext>
            </a:extLst>
          </p:cNvPr>
          <p:cNvSpPr>
            <a:spLocks noGrp="1"/>
          </p:cNvSpPr>
          <p:nvPr>
            <p:ph idx="1"/>
          </p:nvPr>
        </p:nvSpPr>
        <p:spPr>
          <a:xfrm>
            <a:off x="30778" y="773508"/>
            <a:ext cx="9113222" cy="4525963"/>
          </a:xfrm>
        </p:spPr>
        <p:txBody>
          <a:bodyPr>
            <a:noAutofit/>
          </a:bodyPr>
          <a:lstStyle/>
          <a:p>
            <a:r>
              <a:rPr lang="en-US" sz="2000"/>
              <a:t>robots.txt (1994) </a:t>
            </a:r>
          </a:p>
          <a:p>
            <a:pPr lvl="1"/>
            <a:r>
              <a:rPr lang="en-US" sz="1600"/>
              <a:t>Robots Exclusion Protocol; the earliest widely-deployed web policy mechanism, letting sites declare which paths crawlers may or may not access. Originally an informal convention by Martijn Koster, formally standardized as IETF RFC 9309 in 2022.</a:t>
            </a:r>
          </a:p>
          <a:p>
            <a:r>
              <a:rPr lang="es-ES" sz="2000"/>
              <a:t>Ponder (2001) </a:t>
            </a:r>
          </a:p>
          <a:p>
            <a:pPr lvl="1"/>
            <a:r>
              <a:rPr lang="es-ES" sz="2000"/>
              <a:t>Object-oriented policy language for distributed systems management; foundational in academic policy research.</a:t>
            </a:r>
          </a:p>
          <a:p>
            <a:r>
              <a:rPr lang="es-ES" sz="2000"/>
              <a:t>ODRL (2002)</a:t>
            </a:r>
          </a:p>
          <a:p>
            <a:pPr lvl="1"/>
            <a:r>
              <a:rPr lang="es-ES" sz="2000"/>
              <a:t>Open Digital Rights Language; expresses permissions, prohibitions, and duties over digital content. Became a W3C Recommendation in 2018.</a:t>
            </a:r>
          </a:p>
          <a:p>
            <a:r>
              <a:rPr lang="es-ES" sz="2000"/>
              <a:t>SAML (2002) </a:t>
            </a:r>
          </a:p>
          <a:p>
            <a:pPr lvl="1"/>
            <a:r>
              <a:rPr lang="es-ES" sz="1600"/>
              <a:t>Security Assertion Markup Language; XML-based standard for exchanging authentication and authorization assertions (SSO). 2.0 released in 2005.</a:t>
            </a:r>
          </a:p>
          <a:p>
            <a:r>
              <a:rPr lang="es-ES" sz="2000"/>
              <a:t>P3P (2002) </a:t>
            </a:r>
          </a:p>
          <a:p>
            <a:pPr lvl="1"/>
            <a:r>
              <a:rPr lang="es-ES" sz="1600"/>
              <a:t>Platform for Privacy Preferences; early W3C standard for machine-readable website privacy practices. Now deprecated but historically influential.</a:t>
            </a:r>
          </a:p>
          <a:p>
            <a:r>
              <a:rPr lang="es-ES" sz="2000"/>
              <a:t>XACML (2003) </a:t>
            </a:r>
          </a:p>
          <a:p>
            <a:pPr lvl="1"/>
            <a:r>
              <a:rPr lang="es-ES" sz="1600"/>
              <a:t>eXtensible Access Control Markup Language; OASIS standard and de-facto language for attribute-based access control (ABAC).</a:t>
            </a:r>
          </a:p>
          <a:p>
            <a:endParaRPr lang="es-ES" sz="1600"/>
          </a:p>
        </p:txBody>
      </p:sp>
    </p:spTree>
    <p:extLst>
      <p:ext uri="{BB962C8B-B14F-4D97-AF65-F5344CB8AC3E}">
        <p14:creationId xmlns:p14="http://schemas.microsoft.com/office/powerpoint/2010/main" val="296850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FFDB523-3855-479D-98EE-8ADCC1D45679}"/>
              </a:ext>
            </a:extLst>
          </p:cNvPr>
          <p:cNvSpPr>
            <a:spLocks noGrp="1"/>
          </p:cNvSpPr>
          <p:nvPr>
            <p:ph type="title"/>
          </p:nvPr>
        </p:nvSpPr>
        <p:spPr>
          <a:xfrm>
            <a:off x="611560" y="-99392"/>
            <a:ext cx="7344816" cy="831229"/>
          </a:xfrm>
        </p:spPr>
        <p:txBody>
          <a:bodyPr/>
          <a:lstStyle/>
          <a:p>
            <a:r>
              <a:rPr lang="es-ES"/>
              <a:t>Policy languages</a:t>
            </a:r>
          </a:p>
        </p:txBody>
      </p:sp>
      <p:sp>
        <p:nvSpPr>
          <p:cNvPr id="4" name="Marcador de contenido 3">
            <a:extLst>
              <a:ext uri="{FF2B5EF4-FFF2-40B4-BE49-F238E27FC236}">
                <a16:creationId xmlns:a16="http://schemas.microsoft.com/office/drawing/2014/main" id="{DE878FCB-D76F-4A8D-A0C1-B7CC37870736}"/>
              </a:ext>
            </a:extLst>
          </p:cNvPr>
          <p:cNvSpPr>
            <a:spLocks noGrp="1"/>
          </p:cNvSpPr>
          <p:nvPr>
            <p:ph idx="1"/>
          </p:nvPr>
        </p:nvSpPr>
        <p:spPr>
          <a:xfrm>
            <a:off x="30778" y="773508"/>
            <a:ext cx="9113222" cy="4525963"/>
          </a:xfrm>
        </p:spPr>
        <p:txBody>
          <a:bodyPr>
            <a:noAutofit/>
          </a:bodyPr>
          <a:lstStyle/>
          <a:p>
            <a:r>
              <a:rPr lang="es-ES" sz="2000"/>
              <a:t>EPAL (2003) </a:t>
            </a:r>
          </a:p>
          <a:p>
            <a:pPr lvl="1"/>
            <a:r>
              <a:rPr lang="es-ES" sz="1600"/>
              <a:t>Enterprise Privacy Authorization Language; IBM-originated language for fine-grained enterprise privacy policies.</a:t>
            </a:r>
          </a:p>
          <a:p>
            <a:r>
              <a:rPr lang="es-ES" sz="2000"/>
              <a:t>MPEG-21 REL (2004) </a:t>
            </a:r>
          </a:p>
          <a:p>
            <a:pPr lvl="1"/>
            <a:r>
              <a:rPr lang="es-ES" sz="1600"/>
              <a:t>Rights Expression Language standardized as ISO/IEC 21000-5; XrML-based language for declaring rights over multimedia content.</a:t>
            </a:r>
          </a:p>
          <a:p>
            <a:r>
              <a:rPr lang="es-ES" sz="2000"/>
              <a:t>Rego (2016) </a:t>
            </a:r>
          </a:p>
          <a:p>
            <a:pPr lvl="1"/>
            <a:r>
              <a:rPr lang="es-ES" sz="1600"/>
              <a:t>Declarative language behind Open Policy Agent (OPA); widely adopted for cloud-native authorization (Kubernetes, microservices, CI/CD).</a:t>
            </a:r>
          </a:p>
          <a:p>
            <a:r>
              <a:rPr lang="en-US" sz="2000"/>
              <a:t>ODRL 2.2 (2018)</a:t>
            </a:r>
          </a:p>
          <a:p>
            <a:pPr lvl="1"/>
            <a:r>
              <a:rPr lang="en-US" sz="1600"/>
              <a:t>Current W3C Recommendation; defines the Information Model and Vocabulary &amp; Expression, supporting richer constraints, duties, and a formal RDF/JSON-LD serialization for interoperable rights expressions on the web.</a:t>
            </a:r>
            <a:endParaRPr lang="es-ES" sz="1600"/>
          </a:p>
          <a:p>
            <a:r>
              <a:rPr lang="es-ES" sz="2000"/>
              <a:t>Cedar (2023) </a:t>
            </a:r>
          </a:p>
          <a:p>
            <a:pPr lvl="1"/>
            <a:r>
              <a:rPr lang="es-ES" sz="1600"/>
              <a:t>Open-source policy language from AWS; combines RBAC and ABAC with formal verification of policy correctness.</a:t>
            </a:r>
          </a:p>
        </p:txBody>
      </p:sp>
    </p:spTree>
    <p:extLst>
      <p:ext uri="{BB962C8B-B14F-4D97-AF65-F5344CB8AC3E}">
        <p14:creationId xmlns:p14="http://schemas.microsoft.com/office/powerpoint/2010/main" val="141770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891AE5B-0FE1-4581-916B-2AE2849F3A35}"/>
              </a:ext>
            </a:extLst>
          </p:cNvPr>
          <p:cNvSpPr>
            <a:spLocks noGrp="1"/>
          </p:cNvSpPr>
          <p:nvPr>
            <p:ph type="title"/>
          </p:nvPr>
        </p:nvSpPr>
        <p:spPr/>
        <p:txBody>
          <a:bodyPr/>
          <a:lstStyle/>
          <a:p>
            <a:r>
              <a:rPr lang="es-ES"/>
              <a:t>What is a policy</a:t>
            </a:r>
          </a:p>
        </p:txBody>
      </p:sp>
      <p:sp>
        <p:nvSpPr>
          <p:cNvPr id="4" name="Marcador de número de diapositiva 3">
            <a:extLst>
              <a:ext uri="{FF2B5EF4-FFF2-40B4-BE49-F238E27FC236}">
                <a16:creationId xmlns:a16="http://schemas.microsoft.com/office/drawing/2014/main" id="{9EF2577E-7668-4AFE-9F69-41D5EEE1F8C7}"/>
              </a:ext>
            </a:extLst>
          </p:cNvPr>
          <p:cNvSpPr>
            <a:spLocks noGrp="1"/>
          </p:cNvSpPr>
          <p:nvPr>
            <p:ph type="sldNum" sz="quarter" idx="4294967295"/>
          </p:nvPr>
        </p:nvSpPr>
        <p:spPr>
          <a:xfrm>
            <a:off x="7010400" y="6486525"/>
            <a:ext cx="2133600" cy="365125"/>
          </a:xfrm>
        </p:spPr>
        <p:txBody>
          <a:bodyPr/>
          <a:lstStyle/>
          <a:p>
            <a:fld id="{989033DA-4FB3-4863-BE40-35B8BF45D7BC}" type="slidenum">
              <a:rPr lang="es-ES" smtClean="0"/>
              <a:pPr/>
              <a:t>2</a:t>
            </a:fld>
            <a:endParaRPr lang="es-ES"/>
          </a:p>
        </p:txBody>
      </p:sp>
    </p:spTree>
    <p:extLst>
      <p:ext uri="{BB962C8B-B14F-4D97-AF65-F5344CB8AC3E}">
        <p14:creationId xmlns:p14="http://schemas.microsoft.com/office/powerpoint/2010/main" val="3335322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18BD13A-2C29-41B2-AA15-51BE55D83CCE}"/>
              </a:ext>
            </a:extLst>
          </p:cNvPr>
          <p:cNvSpPr>
            <a:spLocks noGrp="1"/>
          </p:cNvSpPr>
          <p:nvPr>
            <p:ph type="title"/>
          </p:nvPr>
        </p:nvSpPr>
        <p:spPr/>
        <p:txBody>
          <a:bodyPr/>
          <a:lstStyle/>
          <a:p>
            <a:r>
              <a:rPr lang="es-ES"/>
              <a:t>Policies with a formal sytanx</a:t>
            </a:r>
          </a:p>
        </p:txBody>
      </p:sp>
      <p:sp>
        <p:nvSpPr>
          <p:cNvPr id="4" name="Marcador de número de diapositiva 3">
            <a:extLst>
              <a:ext uri="{FF2B5EF4-FFF2-40B4-BE49-F238E27FC236}">
                <a16:creationId xmlns:a16="http://schemas.microsoft.com/office/drawing/2014/main" id="{A6765171-D1E9-474F-9740-D35261C38FF1}"/>
              </a:ext>
            </a:extLst>
          </p:cNvPr>
          <p:cNvSpPr>
            <a:spLocks noGrp="1"/>
          </p:cNvSpPr>
          <p:nvPr>
            <p:ph type="sldNum" sz="quarter" idx="4294967295"/>
          </p:nvPr>
        </p:nvSpPr>
        <p:spPr>
          <a:xfrm>
            <a:off x="7010400" y="6486525"/>
            <a:ext cx="2133600" cy="365125"/>
          </a:xfrm>
        </p:spPr>
        <p:txBody>
          <a:bodyPr/>
          <a:lstStyle/>
          <a:p>
            <a:fld id="{989033DA-4FB3-4863-BE40-35B8BF45D7BC}" type="slidenum">
              <a:rPr lang="es-ES" smtClean="0"/>
              <a:pPr/>
              <a:t>20</a:t>
            </a:fld>
            <a:endParaRPr lang="es-ES"/>
          </a:p>
        </p:txBody>
      </p:sp>
    </p:spTree>
    <p:extLst>
      <p:ext uri="{BB962C8B-B14F-4D97-AF65-F5344CB8AC3E}">
        <p14:creationId xmlns:p14="http://schemas.microsoft.com/office/powerpoint/2010/main" val="2353071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B3740E-7A39-492E-8C24-45FEEA68365E}"/>
              </a:ext>
            </a:extLst>
          </p:cNvPr>
          <p:cNvSpPr>
            <a:spLocks noGrp="1"/>
          </p:cNvSpPr>
          <p:nvPr>
            <p:ph idx="1"/>
          </p:nvPr>
        </p:nvSpPr>
        <p:spPr>
          <a:xfrm>
            <a:off x="1578496" y="2420888"/>
            <a:ext cx="5987008" cy="2088232"/>
          </a:xfrm>
          <a:solidFill>
            <a:srgbClr val="FFC000"/>
          </a:solidFill>
        </p:spPr>
        <p:txBody>
          <a:bodyPr anchor="ctr" anchorCtr="0">
            <a:normAutofit/>
          </a:bodyPr>
          <a:lstStyle/>
          <a:p>
            <a:pPr marL="0" indent="0" algn="ctr">
              <a:spcBef>
                <a:spcPts val="0"/>
              </a:spcBef>
              <a:buNone/>
            </a:pPr>
            <a:r>
              <a:rPr lang="en-US" sz="3600"/>
              <a:t>Enforceable policies must be written in a formal language</a:t>
            </a:r>
            <a:endParaRPr lang="es-ES"/>
          </a:p>
        </p:txBody>
      </p:sp>
      <p:sp>
        <p:nvSpPr>
          <p:cNvPr id="4" name="Marcador de número de diapositiva 3">
            <a:extLst>
              <a:ext uri="{FF2B5EF4-FFF2-40B4-BE49-F238E27FC236}">
                <a16:creationId xmlns:a16="http://schemas.microsoft.com/office/drawing/2014/main" id="{FF8702E0-DF36-4DB8-A6BD-56EC855E2652}"/>
              </a:ext>
            </a:extLst>
          </p:cNvPr>
          <p:cNvSpPr>
            <a:spLocks noGrp="1"/>
          </p:cNvSpPr>
          <p:nvPr>
            <p:ph type="sldNum" sz="quarter" idx="12"/>
          </p:nvPr>
        </p:nvSpPr>
        <p:spPr/>
        <p:txBody>
          <a:bodyPr/>
          <a:lstStyle/>
          <a:p>
            <a:fld id="{989033DA-4FB3-4863-BE40-35B8BF45D7BC}" type="slidenum">
              <a:rPr lang="es-ES" smtClean="0"/>
              <a:pPr/>
              <a:t>21</a:t>
            </a:fld>
            <a:endParaRPr lang="es-ES"/>
          </a:p>
        </p:txBody>
      </p:sp>
    </p:spTree>
    <p:extLst>
      <p:ext uri="{BB962C8B-B14F-4D97-AF65-F5344CB8AC3E}">
        <p14:creationId xmlns:p14="http://schemas.microsoft.com/office/powerpoint/2010/main" val="400216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6E488-7DD2-46A3-BCCB-8F364CDFF2A2}"/>
              </a:ext>
            </a:extLst>
          </p:cNvPr>
          <p:cNvSpPr>
            <a:spLocks noGrp="1"/>
          </p:cNvSpPr>
          <p:nvPr>
            <p:ph type="title"/>
          </p:nvPr>
        </p:nvSpPr>
        <p:spPr/>
        <p:txBody>
          <a:bodyPr/>
          <a:lstStyle/>
          <a:p>
            <a:r>
              <a:rPr lang="es-ES"/>
              <a:t>Formal systems (recalling logic)</a:t>
            </a:r>
          </a:p>
        </p:txBody>
      </p:sp>
      <p:sp>
        <p:nvSpPr>
          <p:cNvPr id="3" name="Marcador de contenido 2">
            <a:extLst>
              <a:ext uri="{FF2B5EF4-FFF2-40B4-BE49-F238E27FC236}">
                <a16:creationId xmlns:a16="http://schemas.microsoft.com/office/drawing/2014/main" id="{4987DB96-CA61-43C5-B8AE-F61575DCF207}"/>
              </a:ext>
            </a:extLst>
          </p:cNvPr>
          <p:cNvSpPr>
            <a:spLocks noGrp="1"/>
          </p:cNvSpPr>
          <p:nvPr>
            <p:ph idx="1"/>
          </p:nvPr>
        </p:nvSpPr>
        <p:spPr/>
        <p:txBody>
          <a:bodyPr/>
          <a:lstStyle/>
          <a:p>
            <a:r>
              <a:rPr lang="en-US" sz="2800"/>
              <a:t>A formal system has three components:</a:t>
            </a:r>
          </a:p>
          <a:p>
            <a:pPr lvl="1"/>
            <a:r>
              <a:rPr lang="en-US" sz="2400" b="1"/>
              <a:t>Alphabet.</a:t>
            </a:r>
            <a:r>
              <a:rPr lang="en-US" sz="2400"/>
              <a:t> a finite set of symbols. All expressions are built from these.</a:t>
            </a:r>
          </a:p>
          <a:p>
            <a:pPr lvl="1"/>
            <a:r>
              <a:rPr lang="en-US" sz="2400" b="1"/>
              <a:t>Axioms.</a:t>
            </a:r>
            <a:r>
              <a:rPr lang="en-US" sz="2400"/>
              <a:t> a chosen set of strings taken as the starting points, accepted without derivation.</a:t>
            </a:r>
          </a:p>
          <a:p>
            <a:pPr lvl="1"/>
            <a:r>
              <a:rPr lang="en-US" sz="2400" b="1"/>
              <a:t>Transformation rules.</a:t>
            </a:r>
            <a:r>
              <a:rPr lang="en-US" sz="2400"/>
              <a:t> rules that produce new strings from existing ones.</a:t>
            </a:r>
          </a:p>
          <a:p>
            <a:r>
              <a:rPr lang="en-US" sz="2800"/>
              <a:t>Strings in the system, out of the system</a:t>
            </a:r>
          </a:p>
          <a:p>
            <a:pPr lvl="1"/>
            <a:r>
              <a:rPr lang="en-US" sz="2400"/>
              <a:t>Starting from the axioms and applying the transformation rules, the system mechanically produces strings. A string belongs to the system if and only if it can be reached this way. No meaning is involved, only symbol manipulation.</a:t>
            </a:r>
          </a:p>
          <a:p>
            <a:endParaRPr lang="es-ES"/>
          </a:p>
        </p:txBody>
      </p:sp>
      <p:sp>
        <p:nvSpPr>
          <p:cNvPr id="4" name="Marcador de número de diapositiva 3">
            <a:extLst>
              <a:ext uri="{FF2B5EF4-FFF2-40B4-BE49-F238E27FC236}">
                <a16:creationId xmlns:a16="http://schemas.microsoft.com/office/drawing/2014/main" id="{7B943F26-48AD-4470-8BED-5D078F178EA4}"/>
              </a:ext>
            </a:extLst>
          </p:cNvPr>
          <p:cNvSpPr>
            <a:spLocks noGrp="1"/>
          </p:cNvSpPr>
          <p:nvPr>
            <p:ph type="sldNum" sz="quarter" idx="12"/>
          </p:nvPr>
        </p:nvSpPr>
        <p:spPr/>
        <p:txBody>
          <a:bodyPr/>
          <a:lstStyle/>
          <a:p>
            <a:fld id="{989033DA-4FB3-4863-BE40-35B8BF45D7BC}" type="slidenum">
              <a:rPr lang="es-ES" smtClean="0"/>
              <a:pPr/>
              <a:t>22</a:t>
            </a:fld>
            <a:endParaRPr lang="es-ES"/>
          </a:p>
        </p:txBody>
      </p:sp>
    </p:spTree>
    <p:extLst>
      <p:ext uri="{BB962C8B-B14F-4D97-AF65-F5344CB8AC3E}">
        <p14:creationId xmlns:p14="http://schemas.microsoft.com/office/powerpoint/2010/main" val="299739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9144000" cy="1174173"/>
          </a:xfrm>
        </p:spPr>
        <p:txBody>
          <a:bodyPr/>
          <a:lstStyle/>
          <a:p>
            <a:r>
              <a:rPr lang="en-US"/>
              <a:t>An informal example of a formal system</a:t>
            </a:r>
            <a:br>
              <a:rPr lang="en-US"/>
            </a:br>
            <a:r>
              <a:rPr lang="en-US"/>
              <a:t>The rules of a game: M,I,U</a:t>
            </a:r>
          </a:p>
        </p:txBody>
      </p:sp>
      <p:sp>
        <p:nvSpPr>
          <p:cNvPr id="3" name="2 Marcador de contenido"/>
          <p:cNvSpPr>
            <a:spLocks noGrp="1"/>
          </p:cNvSpPr>
          <p:nvPr>
            <p:ph idx="1"/>
          </p:nvPr>
        </p:nvSpPr>
        <p:spPr>
          <a:xfrm>
            <a:off x="106868" y="1174173"/>
            <a:ext cx="9037132" cy="5345273"/>
          </a:xfrm>
        </p:spPr>
        <p:txBody>
          <a:bodyPr/>
          <a:lstStyle/>
          <a:p>
            <a:r>
              <a:rPr lang="en-US"/>
              <a:t>It consists of forming sequences of characters</a:t>
            </a:r>
            <a:endParaRPr lang="es-ES_tradnl"/>
          </a:p>
          <a:p>
            <a:r>
              <a:rPr lang="es-ES_tradnl"/>
              <a:t>Rules</a:t>
            </a:r>
          </a:p>
          <a:p>
            <a:pPr lvl="1"/>
            <a:r>
              <a:rPr lang="en-US"/>
              <a:t>There are only three possible characters: M, I, U</a:t>
            </a:r>
            <a:endParaRPr lang="es-ES_tradnl"/>
          </a:p>
          <a:p>
            <a:pPr lvl="1"/>
            <a:r>
              <a:rPr lang="es-ES_tradnl"/>
              <a:t>Axioms</a:t>
            </a:r>
          </a:p>
          <a:p>
            <a:pPr lvl="2"/>
            <a:r>
              <a:rPr lang="en-US"/>
              <a:t>RF1: </a:t>
            </a:r>
            <a:r>
              <a:rPr lang="en-US">
                <a:solidFill>
                  <a:srgbClr val="C00000"/>
                </a:solidFill>
              </a:rPr>
              <a:t>MI</a:t>
            </a:r>
            <a:r>
              <a:rPr lang="en-US"/>
              <a:t> is a formula in the system</a:t>
            </a:r>
            <a:endParaRPr lang="es-ES_tradnl"/>
          </a:p>
          <a:p>
            <a:pPr lvl="1"/>
            <a:r>
              <a:rPr lang="es-ES_tradnl"/>
              <a:t>Transformation Rules</a:t>
            </a:r>
          </a:p>
          <a:p>
            <a:pPr lvl="2"/>
            <a:r>
              <a:rPr lang="en-US"/>
              <a:t>RT1: Add a U to the end of any sequence ending in I</a:t>
            </a:r>
            <a:endParaRPr lang="es-ES_tradnl"/>
          </a:p>
          <a:p>
            <a:pPr marL="914400" lvl="2" indent="0">
              <a:buNone/>
            </a:pPr>
            <a:r>
              <a:rPr lang="en-US" i="1"/>
              <a:t>Example: Going from </a:t>
            </a:r>
            <a:r>
              <a:rPr lang="en-US" i="1">
                <a:solidFill>
                  <a:srgbClr val="C00000"/>
                </a:solidFill>
              </a:rPr>
              <a:t>MIUUI</a:t>
            </a:r>
            <a:r>
              <a:rPr lang="en-US" i="1"/>
              <a:t> to </a:t>
            </a:r>
            <a:r>
              <a:rPr lang="en-US" i="1">
                <a:solidFill>
                  <a:srgbClr val="C00000"/>
                </a:solidFill>
              </a:rPr>
              <a:t>MIUUIU</a:t>
            </a:r>
            <a:endParaRPr lang="es-ES_tradnl" b="1" i="1">
              <a:solidFill>
                <a:srgbClr val="C00000"/>
              </a:solidFill>
            </a:endParaRPr>
          </a:p>
          <a:p>
            <a:pPr lvl="2"/>
            <a:r>
              <a:rPr lang="en-US"/>
              <a:t>RT2: Duplicate any sequence after an M</a:t>
            </a:r>
            <a:endParaRPr lang="es-ES_tradnl"/>
          </a:p>
          <a:p>
            <a:pPr marL="914400" lvl="2" indent="0">
              <a:buNone/>
            </a:pPr>
            <a:r>
              <a:rPr lang="en-US" i="1"/>
              <a:t>Example: Moving from </a:t>
            </a:r>
            <a:r>
              <a:rPr lang="en-US" i="1">
                <a:solidFill>
                  <a:srgbClr val="C00000"/>
                </a:solidFill>
              </a:rPr>
              <a:t>MIU</a:t>
            </a:r>
            <a:r>
              <a:rPr lang="en-US" i="1"/>
              <a:t> to </a:t>
            </a:r>
            <a:r>
              <a:rPr lang="en-US" i="1">
                <a:solidFill>
                  <a:srgbClr val="C00000"/>
                </a:solidFill>
              </a:rPr>
              <a:t>MIUIU</a:t>
            </a:r>
            <a:endParaRPr lang="es-ES_tradnl" i="1">
              <a:solidFill>
                <a:srgbClr val="C00000"/>
              </a:solidFill>
            </a:endParaRPr>
          </a:p>
          <a:p>
            <a:pPr lvl="2"/>
            <a:r>
              <a:rPr lang="en-US"/>
              <a:t>RT3: Replace any III sequence with a U</a:t>
            </a:r>
            <a:r>
              <a:rPr lang="es-ES_tradnl"/>
              <a:t>. </a:t>
            </a:r>
          </a:p>
          <a:p>
            <a:pPr marL="914400" lvl="2" indent="0">
              <a:buNone/>
            </a:pPr>
            <a:r>
              <a:rPr lang="en-US" i="1"/>
              <a:t>Example: from </a:t>
            </a:r>
            <a:r>
              <a:rPr lang="en-US" i="1">
                <a:solidFill>
                  <a:srgbClr val="C00000"/>
                </a:solidFill>
              </a:rPr>
              <a:t>MUIIIU</a:t>
            </a:r>
            <a:r>
              <a:rPr lang="en-US" i="1"/>
              <a:t> to </a:t>
            </a:r>
            <a:r>
              <a:rPr lang="en-US" i="1">
                <a:solidFill>
                  <a:srgbClr val="C00000"/>
                </a:solidFill>
              </a:rPr>
              <a:t>MUUU</a:t>
            </a:r>
            <a:endParaRPr lang="es-ES_tradnl" i="1">
              <a:solidFill>
                <a:srgbClr val="C00000"/>
              </a:solidFill>
            </a:endParaRPr>
          </a:p>
          <a:p>
            <a:pPr lvl="2"/>
            <a:r>
              <a:rPr lang="es-ES_tradnl"/>
              <a:t>RT4: Eliminar cualquier </a:t>
            </a:r>
            <a:r>
              <a:rPr lang="es-ES_tradnl" b="1">
                <a:solidFill>
                  <a:srgbClr val="C00000"/>
                </a:solidFill>
              </a:rPr>
              <a:t>UU</a:t>
            </a:r>
            <a:r>
              <a:rPr lang="es-ES_tradnl"/>
              <a:t>. </a:t>
            </a:r>
          </a:p>
          <a:p>
            <a:pPr marL="914400" lvl="2" indent="0">
              <a:buNone/>
            </a:pPr>
            <a:r>
              <a:rPr lang="es-ES_tradnl" i="1"/>
              <a:t>Ejemplo: pasar de </a:t>
            </a:r>
            <a:r>
              <a:rPr lang="es-ES_tradnl" i="1">
                <a:solidFill>
                  <a:srgbClr val="C00000"/>
                </a:solidFill>
              </a:rPr>
              <a:t>MUUU</a:t>
            </a:r>
            <a:r>
              <a:rPr lang="es-ES_tradnl" i="1"/>
              <a:t> a </a:t>
            </a:r>
            <a:r>
              <a:rPr lang="es-ES_tradnl" i="1">
                <a:solidFill>
                  <a:srgbClr val="C00000"/>
                </a:solidFill>
              </a:rPr>
              <a:t>MU</a:t>
            </a:r>
            <a:endParaRPr lang="es-ES">
              <a:solidFill>
                <a:srgbClr val="C00000"/>
              </a:solidFill>
            </a:endParaRPr>
          </a:p>
        </p:txBody>
      </p:sp>
      <p:sp>
        <p:nvSpPr>
          <p:cNvPr id="5" name="4 Marcador de número de diapositiva"/>
          <p:cNvSpPr>
            <a:spLocks noGrp="1"/>
          </p:cNvSpPr>
          <p:nvPr>
            <p:ph type="sldNum" sz="quarter" idx="12"/>
          </p:nvPr>
        </p:nvSpPr>
        <p:spPr/>
        <p:txBody>
          <a:bodyPr/>
          <a:lstStyle/>
          <a:p>
            <a:fld id="{6B5A57B2-1EBD-4091-B82A-048719E51FB6}" type="slidenum">
              <a:rPr lang="es-ES" smtClean="0"/>
              <a:pPr/>
              <a:t>23</a:t>
            </a:fld>
            <a:endParaRPr lang="es-ES"/>
          </a:p>
        </p:txBody>
      </p:sp>
    </p:spTree>
    <p:extLst>
      <p:ext uri="{BB962C8B-B14F-4D97-AF65-F5344CB8AC3E}">
        <p14:creationId xmlns:p14="http://schemas.microsoft.com/office/powerpoint/2010/main" val="1372077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n-US" b="1"/>
              <a:t>Game: you must arrive at MIU. You will have </a:t>
            </a:r>
            <a:r>
              <a:rPr lang="en-US" b="1" i="1"/>
              <a:t>proved </a:t>
            </a:r>
            <a:r>
              <a:rPr lang="en-US" b="1"/>
              <a:t>it is a theorem in the system.</a:t>
            </a:r>
            <a:endParaRPr lang="es-ES_tradnl" sz="3200" b="1"/>
          </a:p>
          <a:p>
            <a:endParaRPr lang="es-ES_tradnl" sz="2400"/>
          </a:p>
        </p:txBody>
      </p:sp>
      <p:sp>
        <p:nvSpPr>
          <p:cNvPr id="5" name="4 Marcador de número de diapositiva"/>
          <p:cNvSpPr>
            <a:spLocks noGrp="1"/>
          </p:cNvSpPr>
          <p:nvPr>
            <p:ph type="sldNum" sz="quarter" idx="12"/>
          </p:nvPr>
        </p:nvSpPr>
        <p:spPr/>
        <p:txBody>
          <a:bodyPr/>
          <a:lstStyle/>
          <a:p>
            <a:r>
              <a:rPr lang="es-ES"/>
              <a:t>.</a:t>
            </a:r>
            <a:fld id="{6B5A57B2-1EBD-4091-B82A-048719E51FB6}" type="slidenum">
              <a:rPr lang="es-ES" smtClean="0"/>
              <a:pPr/>
              <a:t>24</a:t>
            </a:fld>
            <a:endParaRPr lang="es-ES"/>
          </a:p>
        </p:txBody>
      </p:sp>
      <p:sp>
        <p:nvSpPr>
          <p:cNvPr id="7" name="Título 6">
            <a:extLst>
              <a:ext uri="{FF2B5EF4-FFF2-40B4-BE49-F238E27FC236}">
                <a16:creationId xmlns:a16="http://schemas.microsoft.com/office/drawing/2014/main" id="{56DD164F-32A4-43E6-B6EC-0068740EC38C}"/>
              </a:ext>
            </a:extLst>
          </p:cNvPr>
          <p:cNvSpPr>
            <a:spLocks noGrp="1"/>
          </p:cNvSpPr>
          <p:nvPr>
            <p:ph type="title"/>
          </p:nvPr>
        </p:nvSpPr>
        <p:spPr/>
        <p:txBody>
          <a:bodyPr/>
          <a:lstStyle/>
          <a:p>
            <a:r>
              <a:rPr lang="es-ES"/>
              <a:t>Example</a:t>
            </a:r>
          </a:p>
        </p:txBody>
      </p:sp>
      <p:pic>
        <p:nvPicPr>
          <p:cNvPr id="8" name="Picture 2" descr="Resultado de imagen para godel escher bach figure 18">
            <a:extLst>
              <a:ext uri="{FF2B5EF4-FFF2-40B4-BE49-F238E27FC236}">
                <a16:creationId xmlns:a16="http://schemas.microsoft.com/office/drawing/2014/main" id="{865E9915-32E3-4F5B-9B62-1298669301F3}"/>
              </a:ext>
            </a:extLst>
          </p:cNvPr>
          <p:cNvPicPr>
            <a:picLocks noChangeAspect="1" noChangeArrowheads="1"/>
          </p:cNvPicPr>
          <p:nvPr/>
        </p:nvPicPr>
        <p:blipFill>
          <a:blip r:embed="rId3" cstate="print"/>
          <a:srcRect/>
          <a:stretch>
            <a:fillRect/>
          </a:stretch>
        </p:blipFill>
        <p:spPr bwMode="auto">
          <a:xfrm>
            <a:off x="8182689" y="5427773"/>
            <a:ext cx="942975" cy="1430227"/>
          </a:xfrm>
          <a:prstGeom prst="rect">
            <a:avLst/>
          </a:prstGeom>
          <a:noFill/>
        </p:spPr>
      </p:pic>
      <p:sp>
        <p:nvSpPr>
          <p:cNvPr id="9" name="Rectángulo 8">
            <a:extLst>
              <a:ext uri="{FF2B5EF4-FFF2-40B4-BE49-F238E27FC236}">
                <a16:creationId xmlns:a16="http://schemas.microsoft.com/office/drawing/2014/main" id="{02CB8B6F-1669-4821-9141-5600440130BD}"/>
              </a:ext>
            </a:extLst>
          </p:cNvPr>
          <p:cNvSpPr/>
          <p:nvPr/>
        </p:nvSpPr>
        <p:spPr>
          <a:xfrm>
            <a:off x="18336" y="6488668"/>
            <a:ext cx="4721229" cy="369332"/>
          </a:xfrm>
          <a:prstGeom prst="rect">
            <a:avLst/>
          </a:prstGeom>
        </p:spPr>
        <p:txBody>
          <a:bodyPr wrap="none">
            <a:spAutoFit/>
          </a:bodyPr>
          <a:lstStyle/>
          <a:p>
            <a:r>
              <a:rPr lang="es-ES">
                <a:latin typeface="Garamond" pitchFamily="18" charset="0"/>
              </a:rPr>
              <a:t>Douglas Hofstadter, 1979, «Gödel, Escher, Bach»</a:t>
            </a:r>
            <a:endParaRPr lang="es-ES"/>
          </a:p>
        </p:txBody>
      </p:sp>
    </p:spTree>
    <p:extLst>
      <p:ext uri="{BB962C8B-B14F-4D97-AF65-F5344CB8AC3E}">
        <p14:creationId xmlns:p14="http://schemas.microsoft.com/office/powerpoint/2010/main" val="3355921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168" y="1417638"/>
            <a:ext cx="8229600" cy="4525963"/>
          </a:xfrm>
        </p:spPr>
        <p:txBody>
          <a:bodyPr/>
          <a:lstStyle/>
          <a:p>
            <a:pPr marL="0" indent="0">
              <a:buNone/>
            </a:pPr>
            <a:r>
              <a:rPr lang="en-US" b="1"/>
              <a:t>Game: you must arrive at MIU</a:t>
            </a:r>
            <a:endParaRPr lang="es-ES_tradnl" sz="3200" b="1"/>
          </a:p>
          <a:p>
            <a:endParaRPr lang="es-ES_tradnl" sz="2400"/>
          </a:p>
          <a:p>
            <a:r>
              <a:rPr lang="en-US" sz="2400"/>
              <a:t>To get to MIU, the following steps can be taken</a:t>
            </a:r>
            <a:endParaRPr lang="es-ES_tradnl" sz="2400"/>
          </a:p>
          <a:p>
            <a:pPr marL="857250" lvl="1" indent="-457200">
              <a:buFont typeface="+mj-lt"/>
              <a:buAutoNum type="arabicPeriod"/>
            </a:pPr>
            <a:r>
              <a:rPr lang="es-ES_tradnl" sz="2000"/>
              <a:t>MI 	(RF1)</a:t>
            </a:r>
          </a:p>
          <a:p>
            <a:pPr marL="857250" lvl="1" indent="-457200">
              <a:buFont typeface="+mj-lt"/>
              <a:buAutoNum type="arabicPeriod"/>
            </a:pPr>
            <a:r>
              <a:rPr lang="es-ES_tradnl" sz="2000"/>
              <a:t>MII	(from 1, RT2)</a:t>
            </a:r>
          </a:p>
          <a:p>
            <a:pPr marL="857250" lvl="1" indent="-457200">
              <a:buFont typeface="+mj-lt"/>
              <a:buAutoNum type="arabicPeriod"/>
            </a:pPr>
            <a:r>
              <a:rPr lang="es-ES_tradnl" sz="2000"/>
              <a:t>MIIII	(from 2, RT2)</a:t>
            </a:r>
          </a:p>
          <a:p>
            <a:pPr marL="857250" lvl="1" indent="-457200">
              <a:buFont typeface="+mj-lt"/>
              <a:buAutoNum type="arabicPeriod"/>
            </a:pPr>
            <a:r>
              <a:rPr lang="es-ES_tradnl" sz="2000"/>
              <a:t>MIU	(from 3, RT3)</a:t>
            </a:r>
          </a:p>
          <a:p>
            <a:pPr marL="457200" indent="-457200">
              <a:buFont typeface="+mj-lt"/>
              <a:buAutoNum type="arabicPeriod"/>
            </a:pPr>
            <a:endParaRPr lang="es-ES_tradnl" sz="2400"/>
          </a:p>
          <a:p>
            <a:pPr marL="0" indent="0">
              <a:buNone/>
            </a:pPr>
            <a:r>
              <a:rPr lang="es-ES_tradnl" sz="2400"/>
              <a:t>We have derived MIU. </a:t>
            </a:r>
          </a:p>
          <a:p>
            <a:pPr marL="0" indent="0">
              <a:buNone/>
            </a:pPr>
            <a:r>
              <a:rPr lang="en-US" sz="2400"/>
              <a:t>MIU is a theorem </a:t>
            </a:r>
            <a:r>
              <a:rPr lang="en-US" sz="2400" b="1"/>
              <a:t>in</a:t>
            </a:r>
            <a:r>
              <a:rPr lang="en-US" sz="2400"/>
              <a:t> this formal system</a:t>
            </a:r>
            <a:r>
              <a:rPr lang="es-ES_tradnl" sz="2400"/>
              <a:t>.</a:t>
            </a:r>
          </a:p>
          <a:p>
            <a:pPr marL="0" indent="0">
              <a:buNone/>
            </a:pPr>
            <a:r>
              <a:rPr lang="es-ES_tradnl" sz="2400"/>
              <a:t>Can you derive now MIUU?</a:t>
            </a:r>
          </a:p>
          <a:p>
            <a:pPr marL="0" indent="0">
              <a:buNone/>
            </a:pPr>
            <a:r>
              <a:rPr lang="es-ES_tradnl" sz="2400"/>
              <a:t>Can you derive MU?</a:t>
            </a:r>
            <a:endParaRPr lang="es-ES" sz="2400"/>
          </a:p>
        </p:txBody>
      </p:sp>
      <p:sp>
        <p:nvSpPr>
          <p:cNvPr id="5" name="4 Marcador de número de diapositiva"/>
          <p:cNvSpPr>
            <a:spLocks noGrp="1"/>
          </p:cNvSpPr>
          <p:nvPr>
            <p:ph type="sldNum" sz="quarter" idx="12"/>
          </p:nvPr>
        </p:nvSpPr>
        <p:spPr/>
        <p:txBody>
          <a:bodyPr/>
          <a:lstStyle/>
          <a:p>
            <a:r>
              <a:rPr lang="es-ES"/>
              <a:t>.</a:t>
            </a:r>
            <a:fld id="{6B5A57B2-1EBD-4091-B82A-048719E51FB6}" type="slidenum">
              <a:rPr lang="es-ES" smtClean="0"/>
              <a:pPr/>
              <a:t>25</a:t>
            </a:fld>
            <a:endParaRPr lang="es-ES"/>
          </a:p>
        </p:txBody>
      </p:sp>
      <p:sp>
        <p:nvSpPr>
          <p:cNvPr id="7" name="Título 6">
            <a:extLst>
              <a:ext uri="{FF2B5EF4-FFF2-40B4-BE49-F238E27FC236}">
                <a16:creationId xmlns:a16="http://schemas.microsoft.com/office/drawing/2014/main" id="{56DD164F-32A4-43E6-B6EC-0068740EC38C}"/>
              </a:ext>
            </a:extLst>
          </p:cNvPr>
          <p:cNvSpPr>
            <a:spLocks noGrp="1"/>
          </p:cNvSpPr>
          <p:nvPr>
            <p:ph type="title"/>
          </p:nvPr>
        </p:nvSpPr>
        <p:spPr/>
        <p:txBody>
          <a:bodyPr/>
          <a:lstStyle/>
          <a:p>
            <a:r>
              <a:rPr lang="es-ES"/>
              <a:t>Example</a:t>
            </a:r>
          </a:p>
        </p:txBody>
      </p:sp>
      <p:pic>
        <p:nvPicPr>
          <p:cNvPr id="8" name="Picture 2" descr="Resultado de imagen para godel escher bach figure 18">
            <a:extLst>
              <a:ext uri="{FF2B5EF4-FFF2-40B4-BE49-F238E27FC236}">
                <a16:creationId xmlns:a16="http://schemas.microsoft.com/office/drawing/2014/main" id="{865E9915-32E3-4F5B-9B62-1298669301F3}"/>
              </a:ext>
            </a:extLst>
          </p:cNvPr>
          <p:cNvPicPr>
            <a:picLocks noChangeAspect="1" noChangeArrowheads="1"/>
          </p:cNvPicPr>
          <p:nvPr/>
        </p:nvPicPr>
        <p:blipFill>
          <a:blip r:embed="rId3" cstate="print"/>
          <a:srcRect/>
          <a:stretch>
            <a:fillRect/>
          </a:stretch>
        </p:blipFill>
        <p:spPr bwMode="auto">
          <a:xfrm>
            <a:off x="8182689" y="5427773"/>
            <a:ext cx="942975" cy="1430227"/>
          </a:xfrm>
          <a:prstGeom prst="rect">
            <a:avLst/>
          </a:prstGeom>
          <a:noFill/>
        </p:spPr>
      </p:pic>
      <p:sp>
        <p:nvSpPr>
          <p:cNvPr id="9" name="Rectángulo 8">
            <a:extLst>
              <a:ext uri="{FF2B5EF4-FFF2-40B4-BE49-F238E27FC236}">
                <a16:creationId xmlns:a16="http://schemas.microsoft.com/office/drawing/2014/main" id="{02CB8B6F-1669-4821-9141-5600440130BD}"/>
              </a:ext>
            </a:extLst>
          </p:cNvPr>
          <p:cNvSpPr/>
          <p:nvPr/>
        </p:nvSpPr>
        <p:spPr>
          <a:xfrm>
            <a:off x="18336" y="6488668"/>
            <a:ext cx="4721229" cy="369332"/>
          </a:xfrm>
          <a:prstGeom prst="rect">
            <a:avLst/>
          </a:prstGeom>
        </p:spPr>
        <p:txBody>
          <a:bodyPr wrap="none">
            <a:spAutoFit/>
          </a:bodyPr>
          <a:lstStyle/>
          <a:p>
            <a:r>
              <a:rPr lang="es-ES">
                <a:latin typeface="Garamond" pitchFamily="18" charset="0"/>
              </a:rPr>
              <a:t>Douglas Hofstadter, 1979, «Gödel, Escher, Bach»</a:t>
            </a:r>
            <a:endParaRPr lang="es-ES"/>
          </a:p>
        </p:txBody>
      </p:sp>
    </p:spTree>
    <p:extLst>
      <p:ext uri="{BB962C8B-B14F-4D97-AF65-F5344CB8AC3E}">
        <p14:creationId xmlns:p14="http://schemas.microsoft.com/office/powerpoint/2010/main" val="113539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C6315-45DF-4198-8B44-39560A06BDC8}"/>
              </a:ext>
            </a:extLst>
          </p:cNvPr>
          <p:cNvSpPr>
            <a:spLocks noGrp="1"/>
          </p:cNvSpPr>
          <p:nvPr>
            <p:ph type="title"/>
          </p:nvPr>
        </p:nvSpPr>
        <p:spPr/>
        <p:txBody>
          <a:bodyPr/>
          <a:lstStyle/>
          <a:p>
            <a:r>
              <a:rPr lang="es-ES"/>
              <a:t>Examples</a:t>
            </a:r>
          </a:p>
        </p:txBody>
      </p:sp>
      <p:sp>
        <p:nvSpPr>
          <p:cNvPr id="4" name="Marcador de número de diapositiva 3">
            <a:extLst>
              <a:ext uri="{FF2B5EF4-FFF2-40B4-BE49-F238E27FC236}">
                <a16:creationId xmlns:a16="http://schemas.microsoft.com/office/drawing/2014/main" id="{99878708-0F23-454C-AEB5-5A60261680F0}"/>
              </a:ext>
            </a:extLst>
          </p:cNvPr>
          <p:cNvSpPr>
            <a:spLocks noGrp="1"/>
          </p:cNvSpPr>
          <p:nvPr>
            <p:ph type="sldNum" sz="quarter" idx="12"/>
          </p:nvPr>
        </p:nvSpPr>
        <p:spPr/>
        <p:txBody>
          <a:bodyPr/>
          <a:lstStyle/>
          <a:p>
            <a:fld id="{989033DA-4FB3-4863-BE40-35B8BF45D7BC}" type="slidenum">
              <a:rPr lang="es-ES" smtClean="0"/>
              <a:pPr/>
              <a:t>26</a:t>
            </a:fld>
            <a:endParaRPr lang="es-ES"/>
          </a:p>
        </p:txBody>
      </p:sp>
      <p:cxnSp>
        <p:nvCxnSpPr>
          <p:cNvPr id="5" name="Conector recto de flecha 4">
            <a:extLst>
              <a:ext uri="{FF2B5EF4-FFF2-40B4-BE49-F238E27FC236}">
                <a16:creationId xmlns:a16="http://schemas.microsoft.com/office/drawing/2014/main" id="{C06F3E2F-17EA-44C7-806C-1D27569EAE55}"/>
              </a:ext>
            </a:extLst>
          </p:cNvPr>
          <p:cNvCxnSpPr/>
          <p:nvPr/>
        </p:nvCxnSpPr>
        <p:spPr>
          <a:xfrm>
            <a:off x="2805545" y="4560815"/>
            <a:ext cx="3616037" cy="4235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FA096CF1-F217-4D2F-909F-A69F7F30378C}"/>
              </a:ext>
            </a:extLst>
          </p:cNvPr>
          <p:cNvCxnSpPr/>
          <p:nvPr/>
        </p:nvCxnSpPr>
        <p:spPr>
          <a:xfrm flipV="1">
            <a:off x="3124200" y="2765282"/>
            <a:ext cx="3688772" cy="1308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632F5429-83BF-49A3-A15D-7743EEBFD84F}"/>
              </a:ext>
            </a:extLst>
          </p:cNvPr>
          <p:cNvCxnSpPr/>
          <p:nvPr/>
        </p:nvCxnSpPr>
        <p:spPr>
          <a:xfrm flipV="1">
            <a:off x="3163960" y="1700863"/>
            <a:ext cx="3759922" cy="208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1D539613-BE8B-4879-A606-169EFEED9A47}"/>
              </a:ext>
            </a:extLst>
          </p:cNvPr>
          <p:cNvSpPr txBox="1"/>
          <p:nvPr/>
        </p:nvSpPr>
        <p:spPr>
          <a:xfrm>
            <a:off x="6923882" y="1407032"/>
            <a:ext cx="1558637"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MIKK</a:t>
            </a:r>
          </a:p>
        </p:txBody>
      </p:sp>
      <p:sp>
        <p:nvSpPr>
          <p:cNvPr id="9" name="CuadroTexto 8">
            <a:extLst>
              <a:ext uri="{FF2B5EF4-FFF2-40B4-BE49-F238E27FC236}">
                <a16:creationId xmlns:a16="http://schemas.microsoft.com/office/drawing/2014/main" id="{3A9EC333-89DF-45D8-943F-678197D57373}"/>
              </a:ext>
            </a:extLst>
          </p:cNvPr>
          <p:cNvSpPr txBox="1"/>
          <p:nvPr/>
        </p:nvSpPr>
        <p:spPr>
          <a:xfrm>
            <a:off x="6812972" y="2436457"/>
            <a:ext cx="1558637"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MU</a:t>
            </a:r>
          </a:p>
        </p:txBody>
      </p:sp>
      <p:sp>
        <p:nvSpPr>
          <p:cNvPr id="10" name="CuadroTexto 9">
            <a:extLst>
              <a:ext uri="{FF2B5EF4-FFF2-40B4-BE49-F238E27FC236}">
                <a16:creationId xmlns:a16="http://schemas.microsoft.com/office/drawing/2014/main" id="{A5618C35-72E0-4CB4-A42E-DCDD4163BFFC}"/>
              </a:ext>
            </a:extLst>
          </p:cNvPr>
          <p:cNvSpPr txBox="1"/>
          <p:nvPr/>
        </p:nvSpPr>
        <p:spPr>
          <a:xfrm>
            <a:off x="6421582" y="4309343"/>
            <a:ext cx="1558637"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MIU</a:t>
            </a:r>
          </a:p>
        </p:txBody>
      </p:sp>
      <p:sp>
        <p:nvSpPr>
          <p:cNvPr id="11" name="Rectángulo redondeado 11">
            <a:extLst>
              <a:ext uri="{FF2B5EF4-FFF2-40B4-BE49-F238E27FC236}">
                <a16:creationId xmlns:a16="http://schemas.microsoft.com/office/drawing/2014/main" id="{A2AB92B7-22D0-40A9-AE1A-F413CA5FBC08}"/>
              </a:ext>
            </a:extLst>
          </p:cNvPr>
          <p:cNvSpPr/>
          <p:nvPr/>
        </p:nvSpPr>
        <p:spPr>
          <a:xfrm>
            <a:off x="751681" y="1439873"/>
            <a:ext cx="2916525" cy="4399818"/>
          </a:xfrm>
          <a:prstGeom prst="round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a:extLst>
              <a:ext uri="{FF2B5EF4-FFF2-40B4-BE49-F238E27FC236}">
                <a16:creationId xmlns:a16="http://schemas.microsoft.com/office/drawing/2014/main" id="{E9C51E33-E0D1-47C0-99BB-CD5E8E272954}"/>
              </a:ext>
            </a:extLst>
          </p:cNvPr>
          <p:cNvSpPr txBox="1"/>
          <p:nvPr/>
        </p:nvSpPr>
        <p:spPr>
          <a:xfrm>
            <a:off x="751681" y="1414322"/>
            <a:ext cx="2895673" cy="830997"/>
          </a:xfrm>
          <a:prstGeom prst="rect">
            <a:avLst/>
          </a:prstGeom>
          <a:noFill/>
        </p:spPr>
        <p:txBody>
          <a:bodyPr wrap="square" rtlCol="0">
            <a:spAutoFit/>
          </a:bodyPr>
          <a:lstStyle/>
          <a:p>
            <a:pPr algn="ctr"/>
            <a:r>
              <a:rPr lang="en-US" sz="2400"/>
              <a:t>Strings of </a:t>
            </a:r>
          </a:p>
          <a:p>
            <a:pPr algn="ctr"/>
            <a:r>
              <a:rPr lang="en-US" sz="2400"/>
              <a:t>characters</a:t>
            </a:r>
          </a:p>
        </p:txBody>
      </p:sp>
      <p:sp>
        <p:nvSpPr>
          <p:cNvPr id="13" name="Rectángulo redondeado 16">
            <a:extLst>
              <a:ext uri="{FF2B5EF4-FFF2-40B4-BE49-F238E27FC236}">
                <a16:creationId xmlns:a16="http://schemas.microsoft.com/office/drawing/2014/main" id="{AEE0A3E5-A656-4F27-B09F-AD753847335B}"/>
              </a:ext>
            </a:extLst>
          </p:cNvPr>
          <p:cNvSpPr/>
          <p:nvPr/>
        </p:nvSpPr>
        <p:spPr>
          <a:xfrm>
            <a:off x="930979" y="2219767"/>
            <a:ext cx="2537077" cy="3253356"/>
          </a:xfrm>
          <a:prstGeom prst="round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D7E7939A-872A-4737-B960-A65FE8695ABC}"/>
              </a:ext>
            </a:extLst>
          </p:cNvPr>
          <p:cNvSpPr txBox="1"/>
          <p:nvPr/>
        </p:nvSpPr>
        <p:spPr>
          <a:xfrm>
            <a:off x="930980" y="2343542"/>
            <a:ext cx="2537076" cy="830997"/>
          </a:xfrm>
          <a:prstGeom prst="rect">
            <a:avLst/>
          </a:prstGeom>
          <a:noFill/>
        </p:spPr>
        <p:txBody>
          <a:bodyPr wrap="square" rtlCol="0">
            <a:spAutoFit/>
          </a:bodyPr>
          <a:lstStyle/>
          <a:p>
            <a:pPr algn="ctr"/>
            <a:r>
              <a:rPr lang="en-US" sz="2400"/>
              <a:t>Well formed formulas</a:t>
            </a:r>
          </a:p>
        </p:txBody>
      </p:sp>
      <p:sp>
        <p:nvSpPr>
          <p:cNvPr id="15" name="CuadroTexto 14">
            <a:extLst>
              <a:ext uri="{FF2B5EF4-FFF2-40B4-BE49-F238E27FC236}">
                <a16:creationId xmlns:a16="http://schemas.microsoft.com/office/drawing/2014/main" id="{EDC570D2-B822-4E0C-BEA5-C156354B9BAB}"/>
              </a:ext>
            </a:extLst>
          </p:cNvPr>
          <p:cNvSpPr txBox="1"/>
          <p:nvPr/>
        </p:nvSpPr>
        <p:spPr>
          <a:xfrm>
            <a:off x="982827" y="3805774"/>
            <a:ext cx="2537076" cy="461665"/>
          </a:xfrm>
          <a:prstGeom prst="rect">
            <a:avLst/>
          </a:prstGeom>
          <a:noFill/>
        </p:spPr>
        <p:txBody>
          <a:bodyPr wrap="square" rtlCol="0">
            <a:spAutoFit/>
          </a:bodyPr>
          <a:lstStyle/>
          <a:p>
            <a:pPr algn="ctr"/>
            <a:r>
              <a:rPr lang="en-US" sz="2400"/>
              <a:t>Theorems</a:t>
            </a:r>
          </a:p>
        </p:txBody>
      </p:sp>
      <p:sp>
        <p:nvSpPr>
          <p:cNvPr id="16" name="Rectángulo redondeado 19">
            <a:extLst>
              <a:ext uri="{FF2B5EF4-FFF2-40B4-BE49-F238E27FC236}">
                <a16:creationId xmlns:a16="http://schemas.microsoft.com/office/drawing/2014/main" id="{C6269DF3-BD4B-4742-91EB-721493F587A5}"/>
              </a:ext>
            </a:extLst>
          </p:cNvPr>
          <p:cNvSpPr/>
          <p:nvPr/>
        </p:nvSpPr>
        <p:spPr>
          <a:xfrm>
            <a:off x="1427784" y="3304447"/>
            <a:ext cx="1826076" cy="1656196"/>
          </a:xfrm>
          <a:prstGeom prst="round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451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960F5-7759-4ABC-B48D-5064DE4380C3}"/>
              </a:ext>
            </a:extLst>
          </p:cNvPr>
          <p:cNvSpPr>
            <a:spLocks noGrp="1"/>
          </p:cNvSpPr>
          <p:nvPr>
            <p:ph type="title"/>
          </p:nvPr>
        </p:nvSpPr>
        <p:spPr/>
        <p:txBody>
          <a:bodyPr/>
          <a:lstStyle/>
          <a:p>
            <a:r>
              <a:rPr lang="es-ES"/>
              <a:t>Were our policies formal?</a:t>
            </a:r>
          </a:p>
        </p:txBody>
      </p:sp>
      <p:sp>
        <p:nvSpPr>
          <p:cNvPr id="3" name="Marcador de contenido 2">
            <a:extLst>
              <a:ext uri="{FF2B5EF4-FFF2-40B4-BE49-F238E27FC236}">
                <a16:creationId xmlns:a16="http://schemas.microsoft.com/office/drawing/2014/main" id="{6A02BEF2-269F-43CC-AF18-A83DDFACCEBA}"/>
              </a:ext>
            </a:extLst>
          </p:cNvPr>
          <p:cNvSpPr>
            <a:spLocks noGrp="1"/>
          </p:cNvSpPr>
          <p:nvPr>
            <p:ph idx="1"/>
          </p:nvPr>
        </p:nvSpPr>
        <p:spPr>
          <a:xfrm>
            <a:off x="0" y="1398475"/>
            <a:ext cx="9125664" cy="4525963"/>
          </a:xfrm>
        </p:spPr>
        <p:txBody>
          <a:bodyPr/>
          <a:lstStyle/>
          <a:p>
            <a:r>
              <a:rPr lang="es-ES"/>
              <a:t>Natural languages are not formal languages</a:t>
            </a:r>
          </a:p>
          <a:p>
            <a:pPr lvl="1"/>
            <a:r>
              <a:rPr lang="es-ES"/>
              <a:t>Still, there are (flexible) syntaxes</a:t>
            </a:r>
          </a:p>
          <a:p>
            <a:pPr lvl="2"/>
            <a:r>
              <a:rPr lang="es-ES">
                <a:solidFill>
                  <a:srgbClr val="007434"/>
                </a:solidFill>
              </a:rPr>
              <a:t>Do not distribute the slides without Victor's permission</a:t>
            </a:r>
          </a:p>
          <a:p>
            <a:pPr lvl="2"/>
            <a:r>
              <a:rPr lang="es-ES">
                <a:solidFill>
                  <a:srgbClr val="007434"/>
                </a:solidFill>
              </a:rPr>
              <a:t>I eat policies </a:t>
            </a:r>
            <a:r>
              <a:rPr lang="es-ES"/>
              <a:t>(even if it is meaningless, this is syntactically ok)</a:t>
            </a:r>
          </a:p>
          <a:p>
            <a:pPr lvl="2"/>
            <a:r>
              <a:rPr lang="es-ES">
                <a:solidFill>
                  <a:srgbClr val="C00000"/>
                </a:solidFill>
              </a:rPr>
              <a:t>The slides without Victor's permission do not distribute</a:t>
            </a:r>
          </a:p>
          <a:p>
            <a:pPr marL="914400" lvl="2" indent="0">
              <a:buNone/>
            </a:pPr>
            <a:endParaRPr lang="es-ES">
              <a:solidFill>
                <a:srgbClr val="007434"/>
              </a:solidFill>
            </a:endParaRPr>
          </a:p>
          <a:p>
            <a:pPr lvl="2"/>
            <a:endParaRPr lang="es-ES"/>
          </a:p>
          <a:p>
            <a:pPr lvl="1"/>
            <a:endParaRPr lang="es-ES"/>
          </a:p>
        </p:txBody>
      </p:sp>
      <p:sp>
        <p:nvSpPr>
          <p:cNvPr id="4" name="Marcador de número de diapositiva 3">
            <a:extLst>
              <a:ext uri="{FF2B5EF4-FFF2-40B4-BE49-F238E27FC236}">
                <a16:creationId xmlns:a16="http://schemas.microsoft.com/office/drawing/2014/main" id="{9B41AC98-F6B8-47FE-A954-4610D3668823}"/>
              </a:ext>
            </a:extLst>
          </p:cNvPr>
          <p:cNvSpPr>
            <a:spLocks noGrp="1"/>
          </p:cNvSpPr>
          <p:nvPr>
            <p:ph type="sldNum" sz="quarter" idx="12"/>
          </p:nvPr>
        </p:nvSpPr>
        <p:spPr/>
        <p:txBody>
          <a:bodyPr/>
          <a:lstStyle/>
          <a:p>
            <a:fld id="{989033DA-4FB3-4863-BE40-35B8BF45D7BC}" type="slidenum">
              <a:rPr lang="es-ES" smtClean="0"/>
              <a:pPr/>
              <a:t>27</a:t>
            </a:fld>
            <a:endParaRPr lang="es-ES"/>
          </a:p>
        </p:txBody>
      </p:sp>
      <p:pic>
        <p:nvPicPr>
          <p:cNvPr id="6" name="Imagen 5">
            <a:extLst>
              <a:ext uri="{FF2B5EF4-FFF2-40B4-BE49-F238E27FC236}">
                <a16:creationId xmlns:a16="http://schemas.microsoft.com/office/drawing/2014/main" id="{A33BE747-EBC8-478F-89E3-D4F858328C89}"/>
              </a:ext>
            </a:extLst>
          </p:cNvPr>
          <p:cNvPicPr>
            <a:picLocks noChangeAspect="1"/>
          </p:cNvPicPr>
          <p:nvPr/>
        </p:nvPicPr>
        <p:blipFill>
          <a:blip r:embed="rId2"/>
          <a:stretch>
            <a:fillRect/>
          </a:stretch>
        </p:blipFill>
        <p:spPr>
          <a:xfrm>
            <a:off x="3635896" y="3988804"/>
            <a:ext cx="3600400" cy="2700300"/>
          </a:xfrm>
          <a:prstGeom prst="rect">
            <a:avLst/>
          </a:prstGeom>
        </p:spPr>
      </p:pic>
      <p:pic>
        <p:nvPicPr>
          <p:cNvPr id="7" name="Imagen 6">
            <a:extLst>
              <a:ext uri="{FF2B5EF4-FFF2-40B4-BE49-F238E27FC236}">
                <a16:creationId xmlns:a16="http://schemas.microsoft.com/office/drawing/2014/main" id="{D18DE03B-301E-43BA-B905-6CCA0F811F7D}"/>
              </a:ext>
            </a:extLst>
          </p:cNvPr>
          <p:cNvPicPr>
            <a:picLocks noChangeAspect="1"/>
          </p:cNvPicPr>
          <p:nvPr/>
        </p:nvPicPr>
        <p:blipFill rotWithShape="1">
          <a:blip r:embed="rId3"/>
          <a:srcRect r="13406"/>
          <a:stretch/>
        </p:blipFill>
        <p:spPr>
          <a:xfrm>
            <a:off x="611560" y="4141308"/>
            <a:ext cx="3306480" cy="2547796"/>
          </a:xfrm>
          <a:prstGeom prst="rect">
            <a:avLst/>
          </a:prstGeom>
        </p:spPr>
      </p:pic>
    </p:spTree>
    <p:extLst>
      <p:ext uri="{BB962C8B-B14F-4D97-AF65-F5344CB8AC3E}">
        <p14:creationId xmlns:p14="http://schemas.microsoft.com/office/powerpoint/2010/main" val="2877752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805771-ED97-44E7-9C9C-833E2C4CE80D}"/>
              </a:ext>
            </a:extLst>
          </p:cNvPr>
          <p:cNvSpPr>
            <a:spLocks noGrp="1"/>
          </p:cNvSpPr>
          <p:nvPr>
            <p:ph type="title"/>
          </p:nvPr>
        </p:nvSpPr>
        <p:spPr>
          <a:xfrm>
            <a:off x="467544" y="6584"/>
            <a:ext cx="7344816" cy="490066"/>
          </a:xfrm>
        </p:spPr>
        <p:txBody>
          <a:bodyPr/>
          <a:lstStyle/>
          <a:p>
            <a:r>
              <a:rPr lang="es-ES"/>
              <a:t>Syntax of </a:t>
            </a:r>
            <a:r>
              <a:rPr lang="es-ES" sz="3600">
                <a:latin typeface="Consolas" panose="020B0609020204030204" pitchFamily="49" charset="0"/>
              </a:rPr>
              <a:t>robots.txt</a:t>
            </a:r>
            <a:endParaRPr lang="es-ES">
              <a:latin typeface="Consolas" panose="020B0609020204030204" pitchFamily="49" charset="0"/>
            </a:endParaRPr>
          </a:p>
        </p:txBody>
      </p:sp>
      <p:sp>
        <p:nvSpPr>
          <p:cNvPr id="6" name="Marcador de contenido 5">
            <a:extLst>
              <a:ext uri="{FF2B5EF4-FFF2-40B4-BE49-F238E27FC236}">
                <a16:creationId xmlns:a16="http://schemas.microsoft.com/office/drawing/2014/main" id="{2050BCC0-0B55-44FE-916F-C2E63FE13357}"/>
              </a:ext>
            </a:extLst>
          </p:cNvPr>
          <p:cNvSpPr>
            <a:spLocks noGrp="1"/>
          </p:cNvSpPr>
          <p:nvPr>
            <p:ph idx="1"/>
          </p:nvPr>
        </p:nvSpPr>
        <p:spPr>
          <a:xfrm>
            <a:off x="18336" y="4973244"/>
            <a:ext cx="9144000" cy="4331087"/>
          </a:xfrm>
        </p:spPr>
        <p:txBody>
          <a:bodyPr/>
          <a:lstStyle/>
          <a:p>
            <a:pPr marL="0" indent="0">
              <a:buNone/>
            </a:pPr>
            <a:r>
              <a:rPr lang="es-ES"/>
              <a:t>(The robots.txt has a formal syntax)</a:t>
            </a:r>
          </a:p>
        </p:txBody>
      </p:sp>
      <p:sp>
        <p:nvSpPr>
          <p:cNvPr id="4" name="Marcador de número de diapositiva 3">
            <a:extLst>
              <a:ext uri="{FF2B5EF4-FFF2-40B4-BE49-F238E27FC236}">
                <a16:creationId xmlns:a16="http://schemas.microsoft.com/office/drawing/2014/main" id="{1A8F4E9B-835C-4CE9-9C24-F5FE10DDB847}"/>
              </a:ext>
            </a:extLst>
          </p:cNvPr>
          <p:cNvSpPr>
            <a:spLocks noGrp="1"/>
          </p:cNvSpPr>
          <p:nvPr>
            <p:ph type="sldNum" sz="quarter" idx="12"/>
          </p:nvPr>
        </p:nvSpPr>
        <p:spPr/>
        <p:txBody>
          <a:bodyPr/>
          <a:lstStyle/>
          <a:p>
            <a:fld id="{989033DA-4FB3-4863-BE40-35B8BF45D7BC}" type="slidenum">
              <a:rPr lang="es-ES" smtClean="0"/>
              <a:pPr/>
              <a:t>28</a:t>
            </a:fld>
            <a:endParaRPr lang="es-ES"/>
          </a:p>
        </p:txBody>
      </p:sp>
      <p:sp>
        <p:nvSpPr>
          <p:cNvPr id="2" name="Rectángulo 1">
            <a:extLst>
              <a:ext uri="{FF2B5EF4-FFF2-40B4-BE49-F238E27FC236}">
                <a16:creationId xmlns:a16="http://schemas.microsoft.com/office/drawing/2014/main" id="{0541DE79-F1AD-48C7-B767-8CBAAAE7E9EB}"/>
              </a:ext>
            </a:extLst>
          </p:cNvPr>
          <p:cNvSpPr/>
          <p:nvPr/>
        </p:nvSpPr>
        <p:spPr>
          <a:xfrm>
            <a:off x="0" y="6489938"/>
            <a:ext cx="7812360" cy="369332"/>
          </a:xfrm>
          <a:prstGeom prst="rect">
            <a:avLst/>
          </a:prstGeom>
        </p:spPr>
        <p:txBody>
          <a:bodyPr wrap="square">
            <a:spAutoFit/>
          </a:bodyPr>
          <a:lstStyle/>
          <a:p>
            <a:r>
              <a:rPr lang="fr-FR">
                <a:solidFill>
                  <a:srgbClr val="222222"/>
                </a:solidFill>
                <a:latin typeface="Noto Sans"/>
              </a:rPr>
              <a:t>RFC 9309 Robots Exclusion Protocol</a:t>
            </a:r>
            <a:endParaRPr lang="fr-FR" i="0">
              <a:solidFill>
                <a:srgbClr val="222222"/>
              </a:solidFill>
              <a:effectLst/>
              <a:latin typeface="Noto Sans"/>
            </a:endParaRPr>
          </a:p>
        </p:txBody>
      </p:sp>
      <p:pic>
        <p:nvPicPr>
          <p:cNvPr id="3" name="Imagen 2">
            <a:extLst>
              <a:ext uri="{FF2B5EF4-FFF2-40B4-BE49-F238E27FC236}">
                <a16:creationId xmlns:a16="http://schemas.microsoft.com/office/drawing/2014/main" id="{EE7D8885-5855-41F2-B5E0-A31DF14CC222}"/>
              </a:ext>
            </a:extLst>
          </p:cNvPr>
          <p:cNvPicPr>
            <a:picLocks noChangeAspect="1"/>
          </p:cNvPicPr>
          <p:nvPr/>
        </p:nvPicPr>
        <p:blipFill>
          <a:blip r:embed="rId3"/>
          <a:stretch>
            <a:fillRect/>
          </a:stretch>
        </p:blipFill>
        <p:spPr>
          <a:xfrm>
            <a:off x="0" y="691526"/>
            <a:ext cx="9144000" cy="4086842"/>
          </a:xfrm>
          <a:prstGeom prst="rect">
            <a:avLst/>
          </a:prstGeom>
        </p:spPr>
      </p:pic>
      <p:sp>
        <p:nvSpPr>
          <p:cNvPr id="7" name="Rectángulo 6">
            <a:extLst>
              <a:ext uri="{FF2B5EF4-FFF2-40B4-BE49-F238E27FC236}">
                <a16:creationId xmlns:a16="http://schemas.microsoft.com/office/drawing/2014/main" id="{CF06AA71-7ECD-48CE-B412-014EDC21EF00}"/>
              </a:ext>
            </a:extLst>
          </p:cNvPr>
          <p:cNvSpPr/>
          <p:nvPr/>
        </p:nvSpPr>
        <p:spPr>
          <a:xfrm>
            <a:off x="24016" y="5545340"/>
            <a:ext cx="8874144" cy="646331"/>
          </a:xfrm>
          <a:prstGeom prst="rect">
            <a:avLst/>
          </a:prstGeom>
        </p:spPr>
        <p:txBody>
          <a:bodyPr wrap="square">
            <a:spAutoFit/>
          </a:bodyPr>
          <a:lstStyle/>
          <a:p>
            <a:r>
              <a:rPr lang="en-US"/>
              <a:t>EBNF (Extended Backus–Naur Form) is a notation for formally describing the syntax of programming languages and grammars in a precise, readable way.</a:t>
            </a:r>
            <a:endParaRPr lang="es-ES"/>
          </a:p>
        </p:txBody>
      </p:sp>
    </p:spTree>
    <p:extLst>
      <p:ext uri="{BB962C8B-B14F-4D97-AF65-F5344CB8AC3E}">
        <p14:creationId xmlns:p14="http://schemas.microsoft.com/office/powerpoint/2010/main" val="1715048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943A1AC-2EF3-4BC8-B2F1-B54BCA45D270}"/>
              </a:ext>
            </a:extLst>
          </p:cNvPr>
          <p:cNvSpPr>
            <a:spLocks noGrp="1"/>
          </p:cNvSpPr>
          <p:nvPr>
            <p:ph type="title"/>
          </p:nvPr>
        </p:nvSpPr>
        <p:spPr>
          <a:xfrm>
            <a:off x="611560" y="-37237"/>
            <a:ext cx="7344816" cy="457199"/>
          </a:xfrm>
        </p:spPr>
        <p:txBody>
          <a:bodyPr/>
          <a:lstStyle/>
          <a:p>
            <a:r>
              <a:rPr lang="es-ES"/>
              <a:t>Check the syntax of a robots.txt</a:t>
            </a:r>
          </a:p>
        </p:txBody>
      </p:sp>
      <p:sp>
        <p:nvSpPr>
          <p:cNvPr id="4" name="Marcador de número de diapositiva 3">
            <a:extLst>
              <a:ext uri="{FF2B5EF4-FFF2-40B4-BE49-F238E27FC236}">
                <a16:creationId xmlns:a16="http://schemas.microsoft.com/office/drawing/2014/main" id="{F1ED3C3C-1F49-4CA1-8F0A-C760E69E6305}"/>
              </a:ext>
            </a:extLst>
          </p:cNvPr>
          <p:cNvSpPr>
            <a:spLocks noGrp="1"/>
          </p:cNvSpPr>
          <p:nvPr>
            <p:ph type="sldNum" sz="quarter" idx="12"/>
          </p:nvPr>
        </p:nvSpPr>
        <p:spPr/>
        <p:txBody>
          <a:bodyPr/>
          <a:lstStyle/>
          <a:p>
            <a:fld id="{989033DA-4FB3-4863-BE40-35B8BF45D7BC}" type="slidenum">
              <a:rPr lang="es-ES" smtClean="0"/>
              <a:pPr/>
              <a:t>29</a:t>
            </a:fld>
            <a:endParaRPr lang="es-ES"/>
          </a:p>
        </p:txBody>
      </p:sp>
      <p:sp>
        <p:nvSpPr>
          <p:cNvPr id="7" name="Marcador de contenido 2">
            <a:extLst>
              <a:ext uri="{FF2B5EF4-FFF2-40B4-BE49-F238E27FC236}">
                <a16:creationId xmlns:a16="http://schemas.microsoft.com/office/drawing/2014/main" id="{A4F72825-3F30-4B7F-8BC2-7FC323E28F1C}"/>
              </a:ext>
            </a:extLst>
          </p:cNvPr>
          <p:cNvSpPr txBox="1">
            <a:spLocks/>
          </p:cNvSpPr>
          <p:nvPr/>
        </p:nvSpPr>
        <p:spPr>
          <a:xfrm>
            <a:off x="645477" y="734053"/>
            <a:ext cx="4618856" cy="5934800"/>
          </a:xfrm>
          <a:prstGeom prst="rect">
            <a:avLst/>
          </a:prstGeom>
          <a:solidFill>
            <a:schemeClr val="bg1"/>
          </a:solidFill>
          <a:ln>
            <a:solidFill>
              <a:schemeClr val="accent1">
                <a:shade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800">
                <a:latin typeface="Consolas" panose="020B0609020204030204" pitchFamily="49" charset="0"/>
              </a:rPr>
              <a:t> robotstxt = *(group / emptyline)</a:t>
            </a:r>
          </a:p>
          <a:p>
            <a:pPr marL="0" indent="0">
              <a:buFont typeface="Arial" pitchFamily="34" charset="0"/>
              <a:buNone/>
            </a:pPr>
            <a:r>
              <a:rPr lang="es-ES" sz="800">
                <a:latin typeface="Consolas" panose="020B0609020204030204" pitchFamily="49" charset="0"/>
              </a:rPr>
              <a:t> group = startgroupline                ; We start with a user-agent</a:t>
            </a:r>
          </a:p>
          <a:p>
            <a:pPr marL="0" indent="0">
              <a:buFont typeface="Arial" pitchFamily="34" charset="0"/>
              <a:buNone/>
            </a:pPr>
            <a:r>
              <a:rPr lang="es-ES" sz="800">
                <a:latin typeface="Consolas" panose="020B0609020204030204" pitchFamily="49" charset="0"/>
              </a:rPr>
              <a:t>                                       ; line</a:t>
            </a:r>
          </a:p>
          <a:p>
            <a:pPr marL="0" indent="0">
              <a:buFont typeface="Arial" pitchFamily="34" charset="0"/>
              <a:buNone/>
            </a:pPr>
            <a:r>
              <a:rPr lang="es-ES" sz="800">
                <a:latin typeface="Consolas" panose="020B0609020204030204" pitchFamily="49" charset="0"/>
              </a:rPr>
              <a:t>        *(startgroupline / emptyline)  ; ... and possibly more</a:t>
            </a:r>
          </a:p>
          <a:p>
            <a:pPr marL="0" indent="0">
              <a:buFont typeface="Arial" pitchFamily="34" charset="0"/>
              <a:buNone/>
            </a:pPr>
            <a:r>
              <a:rPr lang="es-ES" sz="800">
                <a:latin typeface="Consolas" panose="020B0609020204030204" pitchFamily="49" charset="0"/>
              </a:rPr>
              <a:t>                                       ; user-agent lines</a:t>
            </a:r>
          </a:p>
          <a:p>
            <a:pPr marL="0" indent="0">
              <a:buFont typeface="Arial" pitchFamily="34" charset="0"/>
              <a:buNone/>
            </a:pPr>
            <a:r>
              <a:rPr lang="es-ES" sz="800">
                <a:latin typeface="Consolas" panose="020B0609020204030204" pitchFamily="49" charset="0"/>
              </a:rPr>
              <a:t>        *(rule / emptyline)            ; followed by rules relevant</a:t>
            </a:r>
          </a:p>
          <a:p>
            <a:pPr marL="0" indent="0">
              <a:buFont typeface="Arial" pitchFamily="34" charset="0"/>
              <a:buNone/>
            </a:pPr>
            <a:r>
              <a:rPr lang="es-ES" sz="800">
                <a:latin typeface="Consolas" panose="020B0609020204030204" pitchFamily="49" charset="0"/>
              </a:rPr>
              <a:t>                                       ; for the preceding</a:t>
            </a:r>
          </a:p>
          <a:p>
            <a:pPr marL="0" indent="0">
              <a:buFont typeface="Arial" pitchFamily="34" charset="0"/>
              <a:buNone/>
            </a:pPr>
            <a:r>
              <a:rPr lang="es-ES" sz="800">
                <a:latin typeface="Consolas" panose="020B0609020204030204" pitchFamily="49" charset="0"/>
              </a:rPr>
              <a:t>                                       ; user-agent lines</a:t>
            </a:r>
          </a:p>
          <a:p>
            <a:pPr marL="0" indent="0">
              <a:buFont typeface="Arial" pitchFamily="34" charset="0"/>
              <a:buNone/>
            </a:pPr>
            <a:endParaRPr lang="es-ES" sz="800">
              <a:latin typeface="Consolas" panose="020B0609020204030204" pitchFamily="49" charset="0"/>
            </a:endParaRPr>
          </a:p>
          <a:p>
            <a:pPr marL="0" indent="0">
              <a:buFont typeface="Arial" pitchFamily="34" charset="0"/>
              <a:buNone/>
            </a:pPr>
            <a:r>
              <a:rPr lang="es-ES" sz="800">
                <a:latin typeface="Consolas" panose="020B0609020204030204" pitchFamily="49" charset="0"/>
              </a:rPr>
              <a:t> startgroupline = *WS "user-agent" *WS ":" *WS product-token EOL</a:t>
            </a:r>
          </a:p>
          <a:p>
            <a:pPr marL="0" indent="0">
              <a:buFont typeface="Arial" pitchFamily="34" charset="0"/>
              <a:buNone/>
            </a:pPr>
            <a:endParaRPr lang="es-ES" sz="800">
              <a:latin typeface="Consolas" panose="020B0609020204030204" pitchFamily="49" charset="0"/>
            </a:endParaRPr>
          </a:p>
          <a:p>
            <a:pPr marL="0" indent="0">
              <a:buFont typeface="Arial" pitchFamily="34" charset="0"/>
              <a:buNone/>
            </a:pPr>
            <a:r>
              <a:rPr lang="es-ES" sz="800">
                <a:latin typeface="Consolas" panose="020B0609020204030204" pitchFamily="49" charset="0"/>
              </a:rPr>
              <a:t> rule = *WS ("allow" / "disallow") *WS ":"</a:t>
            </a:r>
          </a:p>
          <a:p>
            <a:pPr marL="0" indent="0">
              <a:buFont typeface="Arial" pitchFamily="34" charset="0"/>
              <a:buNone/>
            </a:pPr>
            <a:r>
              <a:rPr lang="es-ES" sz="800">
                <a:latin typeface="Consolas" panose="020B0609020204030204" pitchFamily="49" charset="0"/>
              </a:rPr>
              <a:t>       *WS (path-pattern / empty-pattern) EOL</a:t>
            </a:r>
          </a:p>
          <a:p>
            <a:pPr marL="0" indent="0">
              <a:buFont typeface="Arial" pitchFamily="34" charset="0"/>
              <a:buNone/>
            </a:pPr>
            <a:endParaRPr lang="es-ES" sz="800">
              <a:latin typeface="Consolas" panose="020B0609020204030204" pitchFamily="49" charset="0"/>
            </a:endParaRPr>
          </a:p>
          <a:p>
            <a:pPr marL="0" indent="0">
              <a:buFont typeface="Arial" pitchFamily="34" charset="0"/>
              <a:buNone/>
            </a:pPr>
            <a:r>
              <a:rPr lang="es-ES" sz="800">
                <a:latin typeface="Consolas" panose="020B0609020204030204" pitchFamily="49" charset="0"/>
              </a:rPr>
              <a:t> ; parser implementors: define additional lines you need (for</a:t>
            </a:r>
          </a:p>
          <a:p>
            <a:pPr marL="0" indent="0">
              <a:buFont typeface="Arial" pitchFamily="34" charset="0"/>
              <a:buNone/>
            </a:pPr>
            <a:r>
              <a:rPr lang="es-ES" sz="800">
                <a:latin typeface="Consolas" panose="020B0609020204030204" pitchFamily="49" charset="0"/>
              </a:rPr>
              <a:t> ; example, Sitemaps).</a:t>
            </a:r>
          </a:p>
          <a:p>
            <a:pPr marL="0" indent="0">
              <a:buFont typeface="Arial" pitchFamily="34" charset="0"/>
              <a:buNone/>
            </a:pPr>
            <a:endParaRPr lang="es-ES" sz="800">
              <a:latin typeface="Consolas" panose="020B0609020204030204" pitchFamily="49" charset="0"/>
            </a:endParaRPr>
          </a:p>
          <a:p>
            <a:pPr marL="0" indent="0">
              <a:buFont typeface="Arial" pitchFamily="34" charset="0"/>
              <a:buNone/>
            </a:pPr>
            <a:r>
              <a:rPr lang="es-ES" sz="800">
                <a:latin typeface="Consolas" panose="020B0609020204030204" pitchFamily="49" charset="0"/>
              </a:rPr>
              <a:t> product-token = identifier / "*"</a:t>
            </a:r>
          </a:p>
          <a:p>
            <a:pPr marL="0" indent="0">
              <a:buFont typeface="Arial" pitchFamily="34" charset="0"/>
              <a:buNone/>
            </a:pPr>
            <a:r>
              <a:rPr lang="es-ES" sz="800">
                <a:latin typeface="Consolas" panose="020B0609020204030204" pitchFamily="49" charset="0"/>
              </a:rPr>
              <a:t> path-pattern = "/" *UTF8-char-noctl ; valid URI path pattern</a:t>
            </a:r>
          </a:p>
          <a:p>
            <a:pPr marL="0" indent="0">
              <a:buFont typeface="Arial" pitchFamily="34" charset="0"/>
              <a:buNone/>
            </a:pPr>
            <a:r>
              <a:rPr lang="es-ES" sz="800">
                <a:latin typeface="Consolas" panose="020B0609020204030204" pitchFamily="49" charset="0"/>
              </a:rPr>
              <a:t> empty-pattern = *WS</a:t>
            </a:r>
          </a:p>
          <a:p>
            <a:pPr marL="0" indent="0">
              <a:buFont typeface="Arial" pitchFamily="34" charset="0"/>
              <a:buNone/>
            </a:pPr>
            <a:endParaRPr lang="es-ES" sz="800">
              <a:latin typeface="Consolas" panose="020B0609020204030204" pitchFamily="49" charset="0"/>
            </a:endParaRPr>
          </a:p>
          <a:p>
            <a:pPr marL="0" indent="0">
              <a:buFont typeface="Arial" pitchFamily="34" charset="0"/>
              <a:buNone/>
            </a:pPr>
            <a:r>
              <a:rPr lang="es-ES" sz="800">
                <a:latin typeface="Consolas" panose="020B0609020204030204" pitchFamily="49" charset="0"/>
              </a:rPr>
              <a:t> identifier = 1*(%x2D / %x41-5A / %x5F / %x61-7A)</a:t>
            </a:r>
          </a:p>
          <a:p>
            <a:pPr marL="0" indent="0">
              <a:buFont typeface="Arial" pitchFamily="34" charset="0"/>
              <a:buNone/>
            </a:pPr>
            <a:r>
              <a:rPr lang="es-ES" sz="800">
                <a:latin typeface="Consolas" panose="020B0609020204030204" pitchFamily="49" charset="0"/>
              </a:rPr>
              <a:t> comment = "#" *(UTF8-char-noctl / WS / "#")</a:t>
            </a:r>
          </a:p>
          <a:p>
            <a:pPr marL="0" indent="0">
              <a:buFont typeface="Arial" pitchFamily="34" charset="0"/>
              <a:buNone/>
            </a:pPr>
            <a:r>
              <a:rPr lang="es-ES" sz="800">
                <a:latin typeface="Consolas" panose="020B0609020204030204" pitchFamily="49" charset="0"/>
              </a:rPr>
              <a:t> emptyline = EOL</a:t>
            </a:r>
          </a:p>
          <a:p>
            <a:pPr marL="0" indent="0">
              <a:buFont typeface="Arial" pitchFamily="34" charset="0"/>
              <a:buNone/>
            </a:pPr>
            <a:r>
              <a:rPr lang="es-ES" sz="800">
                <a:latin typeface="Consolas" panose="020B0609020204030204" pitchFamily="49" charset="0"/>
              </a:rPr>
              <a:t> EOL = *WS [comment] NL ; end-of-line may have</a:t>
            </a:r>
          </a:p>
          <a:p>
            <a:pPr marL="0" indent="0">
              <a:buFont typeface="Arial" pitchFamily="34" charset="0"/>
              <a:buNone/>
            </a:pPr>
            <a:r>
              <a:rPr lang="es-ES" sz="800">
                <a:latin typeface="Consolas" panose="020B0609020204030204" pitchFamily="49" charset="0"/>
              </a:rPr>
              <a:t>                        ; optional trailing comment</a:t>
            </a:r>
          </a:p>
          <a:p>
            <a:pPr marL="0" indent="0">
              <a:buFont typeface="Arial" pitchFamily="34" charset="0"/>
              <a:buNone/>
            </a:pPr>
            <a:r>
              <a:rPr lang="es-ES" sz="800">
                <a:latin typeface="Consolas" panose="020B0609020204030204" pitchFamily="49" charset="0"/>
              </a:rPr>
              <a:t> NL = %x0D / %x0A / %x0D.0A</a:t>
            </a:r>
          </a:p>
          <a:p>
            <a:pPr marL="0" indent="0">
              <a:buFont typeface="Arial" pitchFamily="34" charset="0"/>
              <a:buNone/>
            </a:pPr>
            <a:r>
              <a:rPr lang="es-ES" sz="800">
                <a:latin typeface="Consolas" panose="020B0609020204030204" pitchFamily="49" charset="0"/>
              </a:rPr>
              <a:t> WS = %x20 / %x09</a:t>
            </a:r>
          </a:p>
          <a:p>
            <a:pPr marL="0" indent="0">
              <a:buFont typeface="Arial" pitchFamily="34" charset="0"/>
              <a:buNone/>
            </a:pPr>
            <a:endParaRPr lang="es-ES" sz="800">
              <a:latin typeface="Consolas" panose="020B0609020204030204" pitchFamily="49" charset="0"/>
            </a:endParaRPr>
          </a:p>
          <a:p>
            <a:pPr marL="0" indent="0">
              <a:buFont typeface="Arial" pitchFamily="34" charset="0"/>
              <a:buNone/>
            </a:pPr>
            <a:r>
              <a:rPr lang="es-ES" sz="800">
                <a:latin typeface="Consolas" panose="020B0609020204030204" pitchFamily="49" charset="0"/>
              </a:rPr>
              <a:t> ; UTF8 derived from RFC 3629, but excluding control characters</a:t>
            </a:r>
          </a:p>
          <a:p>
            <a:pPr marL="0" indent="0">
              <a:buFont typeface="Arial" pitchFamily="34" charset="0"/>
              <a:buNone/>
            </a:pPr>
            <a:endParaRPr lang="es-ES" sz="800">
              <a:latin typeface="Consolas" panose="020B0609020204030204" pitchFamily="49" charset="0"/>
            </a:endParaRPr>
          </a:p>
          <a:p>
            <a:pPr marL="0" indent="0">
              <a:buFont typeface="Arial" pitchFamily="34" charset="0"/>
              <a:buNone/>
            </a:pPr>
            <a:r>
              <a:rPr lang="es-ES" sz="800">
                <a:latin typeface="Consolas" panose="020B0609020204030204" pitchFamily="49" charset="0"/>
              </a:rPr>
              <a:t> UTF8-char-noctl = UTF8-1-noctl / UTF8-2 / UTF8-3 / UTF8-4</a:t>
            </a:r>
          </a:p>
          <a:p>
            <a:pPr marL="0" indent="0">
              <a:buFont typeface="Arial" pitchFamily="34" charset="0"/>
              <a:buNone/>
            </a:pPr>
            <a:r>
              <a:rPr lang="es-ES" sz="800">
                <a:latin typeface="Consolas" panose="020B0609020204030204" pitchFamily="49" charset="0"/>
              </a:rPr>
              <a:t> UTF8-1-noctl = %x21 / %x22 / %x24-7F ; excluding control, space, "#"</a:t>
            </a:r>
          </a:p>
          <a:p>
            <a:pPr marL="0" indent="0">
              <a:buFont typeface="Arial" pitchFamily="34" charset="0"/>
              <a:buNone/>
            </a:pPr>
            <a:r>
              <a:rPr lang="es-ES" sz="800">
                <a:latin typeface="Consolas" panose="020B0609020204030204" pitchFamily="49" charset="0"/>
              </a:rPr>
              <a:t> UTF8-2 = %xC2-DF UTF8-tail</a:t>
            </a:r>
          </a:p>
          <a:p>
            <a:pPr marL="0" indent="0">
              <a:buFont typeface="Arial" pitchFamily="34" charset="0"/>
              <a:buNone/>
            </a:pPr>
            <a:r>
              <a:rPr lang="es-ES" sz="800">
                <a:latin typeface="Consolas" panose="020B0609020204030204" pitchFamily="49" charset="0"/>
              </a:rPr>
              <a:t> UTF8-3 = %xE0 %xA0-BF UTF8-tail / %xE1-EC 2UTF8-tail /</a:t>
            </a:r>
          </a:p>
          <a:p>
            <a:pPr marL="0" indent="0">
              <a:buFont typeface="Arial" pitchFamily="34" charset="0"/>
              <a:buNone/>
            </a:pPr>
            <a:r>
              <a:rPr lang="es-ES" sz="800">
                <a:latin typeface="Consolas" panose="020B0609020204030204" pitchFamily="49" charset="0"/>
              </a:rPr>
              <a:t>          %xED %x80-9F UTF8-tail / %xEE-EF 2UTF8-tail</a:t>
            </a:r>
          </a:p>
          <a:p>
            <a:pPr marL="0" indent="0">
              <a:buFont typeface="Arial" pitchFamily="34" charset="0"/>
              <a:buNone/>
            </a:pPr>
            <a:r>
              <a:rPr lang="es-ES" sz="800">
                <a:latin typeface="Consolas" panose="020B0609020204030204" pitchFamily="49" charset="0"/>
              </a:rPr>
              <a:t> UTF8-4 = %xF0 %x90-BF 2UTF8-tail / %xF1-F3 3UTF8-tail /</a:t>
            </a:r>
          </a:p>
          <a:p>
            <a:pPr marL="0" indent="0">
              <a:buFont typeface="Arial" pitchFamily="34" charset="0"/>
              <a:buNone/>
            </a:pPr>
            <a:r>
              <a:rPr lang="es-ES" sz="800">
                <a:latin typeface="Consolas" panose="020B0609020204030204" pitchFamily="49" charset="0"/>
              </a:rPr>
              <a:t>          %xF4 %x80-8F 2UTF8-tail</a:t>
            </a:r>
          </a:p>
          <a:p>
            <a:pPr marL="0" indent="0">
              <a:buFont typeface="Arial" pitchFamily="34" charset="0"/>
              <a:buNone/>
            </a:pPr>
            <a:endParaRPr lang="es-ES" sz="800">
              <a:latin typeface="Consolas" panose="020B0609020204030204" pitchFamily="49" charset="0"/>
            </a:endParaRPr>
          </a:p>
          <a:p>
            <a:pPr marL="0" indent="0">
              <a:buFont typeface="Arial" pitchFamily="34" charset="0"/>
              <a:buNone/>
            </a:pPr>
            <a:r>
              <a:rPr lang="es-ES" sz="800">
                <a:latin typeface="Consolas" panose="020B0609020204030204" pitchFamily="49" charset="0"/>
              </a:rPr>
              <a:t> UTF8-tail = %x80-BF</a:t>
            </a:r>
          </a:p>
        </p:txBody>
      </p:sp>
      <p:sp>
        <p:nvSpPr>
          <p:cNvPr id="8" name="CuadroTexto 7">
            <a:extLst>
              <a:ext uri="{FF2B5EF4-FFF2-40B4-BE49-F238E27FC236}">
                <a16:creationId xmlns:a16="http://schemas.microsoft.com/office/drawing/2014/main" id="{BFE2A158-ACAD-49C1-8B86-4C62E4460778}"/>
              </a:ext>
            </a:extLst>
          </p:cNvPr>
          <p:cNvSpPr txBox="1"/>
          <p:nvPr/>
        </p:nvSpPr>
        <p:spPr>
          <a:xfrm>
            <a:off x="5364088" y="2474893"/>
            <a:ext cx="3600400" cy="954107"/>
          </a:xfrm>
          <a:prstGeom prst="rect">
            <a:avLst/>
          </a:prstGeom>
          <a:noFill/>
        </p:spPr>
        <p:txBody>
          <a:bodyPr wrap="square" rtlCol="0">
            <a:spAutoFit/>
          </a:bodyPr>
          <a:lstStyle/>
          <a:p>
            <a:r>
              <a:rPr lang="es-ES" sz="2800"/>
              <a:t>This is all the robots.txt grammar!</a:t>
            </a:r>
          </a:p>
        </p:txBody>
      </p:sp>
      <p:sp>
        <p:nvSpPr>
          <p:cNvPr id="9" name="Rectángulo 8">
            <a:extLst>
              <a:ext uri="{FF2B5EF4-FFF2-40B4-BE49-F238E27FC236}">
                <a16:creationId xmlns:a16="http://schemas.microsoft.com/office/drawing/2014/main" id="{4A7F8F4C-8A9F-40E1-8AB8-6F9BFED09620}"/>
              </a:ext>
            </a:extLst>
          </p:cNvPr>
          <p:cNvSpPr/>
          <p:nvPr/>
        </p:nvSpPr>
        <p:spPr>
          <a:xfrm>
            <a:off x="5257644" y="6092533"/>
            <a:ext cx="3813288" cy="369332"/>
          </a:xfrm>
          <a:prstGeom prst="rect">
            <a:avLst/>
          </a:prstGeom>
        </p:spPr>
        <p:txBody>
          <a:bodyPr wrap="none">
            <a:spAutoFit/>
          </a:bodyPr>
          <a:lstStyle/>
          <a:p>
            <a:r>
              <a:rPr lang="es-ES"/>
              <a:t>https://www.rfc-editor.org/rfc/rfc9309</a:t>
            </a:r>
          </a:p>
        </p:txBody>
      </p:sp>
    </p:spTree>
    <p:extLst>
      <p:ext uri="{BB962C8B-B14F-4D97-AF65-F5344CB8AC3E}">
        <p14:creationId xmlns:p14="http://schemas.microsoft.com/office/powerpoint/2010/main" val="105485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B3740E-7A39-492E-8C24-45FEEA68365E}"/>
              </a:ext>
            </a:extLst>
          </p:cNvPr>
          <p:cNvSpPr>
            <a:spLocks noGrp="1"/>
          </p:cNvSpPr>
          <p:nvPr>
            <p:ph idx="1"/>
          </p:nvPr>
        </p:nvSpPr>
        <p:spPr>
          <a:xfrm>
            <a:off x="1187624" y="2420888"/>
            <a:ext cx="6768752" cy="2088232"/>
          </a:xfrm>
          <a:solidFill>
            <a:srgbClr val="FFC000"/>
          </a:solidFill>
        </p:spPr>
        <p:txBody>
          <a:bodyPr anchor="ctr" anchorCtr="0">
            <a:normAutofit/>
          </a:bodyPr>
          <a:lstStyle/>
          <a:p>
            <a:pPr marL="0" indent="0" algn="ctr">
              <a:spcBef>
                <a:spcPts val="0"/>
              </a:spcBef>
              <a:buNone/>
            </a:pPr>
            <a:r>
              <a:rPr lang="en-US" sz="3600"/>
              <a:t>A policy is the formal, perlocutionary expression of a will, which can be formal or not</a:t>
            </a:r>
            <a:endParaRPr lang="es-ES"/>
          </a:p>
        </p:txBody>
      </p:sp>
      <p:sp>
        <p:nvSpPr>
          <p:cNvPr id="4" name="Marcador de número de diapositiva 3">
            <a:extLst>
              <a:ext uri="{FF2B5EF4-FFF2-40B4-BE49-F238E27FC236}">
                <a16:creationId xmlns:a16="http://schemas.microsoft.com/office/drawing/2014/main" id="{FF8702E0-DF36-4DB8-A6BD-56EC855E2652}"/>
              </a:ext>
            </a:extLst>
          </p:cNvPr>
          <p:cNvSpPr>
            <a:spLocks noGrp="1"/>
          </p:cNvSpPr>
          <p:nvPr>
            <p:ph type="sldNum" sz="quarter" idx="12"/>
          </p:nvPr>
        </p:nvSpPr>
        <p:spPr/>
        <p:txBody>
          <a:bodyPr/>
          <a:lstStyle/>
          <a:p>
            <a:fld id="{989033DA-4FB3-4863-BE40-35B8BF45D7BC}" type="slidenum">
              <a:rPr lang="es-ES" smtClean="0"/>
              <a:pPr/>
              <a:t>3</a:t>
            </a:fld>
            <a:endParaRPr lang="es-ES"/>
          </a:p>
        </p:txBody>
      </p:sp>
    </p:spTree>
    <p:extLst>
      <p:ext uri="{BB962C8B-B14F-4D97-AF65-F5344CB8AC3E}">
        <p14:creationId xmlns:p14="http://schemas.microsoft.com/office/powerpoint/2010/main" val="3028368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943A1AC-2EF3-4BC8-B2F1-B54BCA45D270}"/>
              </a:ext>
            </a:extLst>
          </p:cNvPr>
          <p:cNvSpPr>
            <a:spLocks noGrp="1"/>
          </p:cNvSpPr>
          <p:nvPr>
            <p:ph type="title"/>
          </p:nvPr>
        </p:nvSpPr>
        <p:spPr>
          <a:xfrm>
            <a:off x="611560" y="-37237"/>
            <a:ext cx="7344816" cy="457199"/>
          </a:xfrm>
        </p:spPr>
        <p:txBody>
          <a:bodyPr/>
          <a:lstStyle/>
          <a:p>
            <a:r>
              <a:rPr lang="es-ES"/>
              <a:t>Check the syntax of a robots.txt</a:t>
            </a:r>
          </a:p>
        </p:txBody>
      </p:sp>
      <p:sp>
        <p:nvSpPr>
          <p:cNvPr id="4" name="Marcador de número de diapositiva 3">
            <a:extLst>
              <a:ext uri="{FF2B5EF4-FFF2-40B4-BE49-F238E27FC236}">
                <a16:creationId xmlns:a16="http://schemas.microsoft.com/office/drawing/2014/main" id="{F1ED3C3C-1F49-4CA1-8F0A-C760E69E6305}"/>
              </a:ext>
            </a:extLst>
          </p:cNvPr>
          <p:cNvSpPr>
            <a:spLocks noGrp="1"/>
          </p:cNvSpPr>
          <p:nvPr>
            <p:ph type="sldNum" sz="quarter" idx="12"/>
          </p:nvPr>
        </p:nvSpPr>
        <p:spPr/>
        <p:txBody>
          <a:bodyPr/>
          <a:lstStyle/>
          <a:p>
            <a:fld id="{989033DA-4FB3-4863-BE40-35B8BF45D7BC}" type="slidenum">
              <a:rPr lang="es-ES" smtClean="0"/>
              <a:pPr/>
              <a:t>30</a:t>
            </a:fld>
            <a:endParaRPr lang="es-ES"/>
          </a:p>
        </p:txBody>
      </p:sp>
      <p:sp>
        <p:nvSpPr>
          <p:cNvPr id="8" name="CuadroTexto 7">
            <a:extLst>
              <a:ext uri="{FF2B5EF4-FFF2-40B4-BE49-F238E27FC236}">
                <a16:creationId xmlns:a16="http://schemas.microsoft.com/office/drawing/2014/main" id="{BFE2A158-ACAD-49C1-8B86-4C62E4460778}"/>
              </a:ext>
            </a:extLst>
          </p:cNvPr>
          <p:cNvSpPr txBox="1"/>
          <p:nvPr/>
        </p:nvSpPr>
        <p:spPr>
          <a:xfrm>
            <a:off x="715971" y="3420692"/>
            <a:ext cx="3600400" cy="584775"/>
          </a:xfrm>
          <a:prstGeom prst="rect">
            <a:avLst/>
          </a:prstGeom>
          <a:noFill/>
        </p:spPr>
        <p:txBody>
          <a:bodyPr wrap="square" rtlCol="0">
            <a:spAutoFit/>
          </a:bodyPr>
          <a:lstStyle/>
          <a:p>
            <a:r>
              <a:rPr lang="es-ES" sz="3200"/>
              <a:t>grammar.abnf</a:t>
            </a:r>
          </a:p>
        </p:txBody>
      </p:sp>
      <p:sp>
        <p:nvSpPr>
          <p:cNvPr id="9" name="Rectángulo 8">
            <a:extLst>
              <a:ext uri="{FF2B5EF4-FFF2-40B4-BE49-F238E27FC236}">
                <a16:creationId xmlns:a16="http://schemas.microsoft.com/office/drawing/2014/main" id="{4A7F8F4C-8A9F-40E1-8AB8-6F9BFED09620}"/>
              </a:ext>
            </a:extLst>
          </p:cNvPr>
          <p:cNvSpPr/>
          <p:nvPr/>
        </p:nvSpPr>
        <p:spPr>
          <a:xfrm>
            <a:off x="-28781" y="6482084"/>
            <a:ext cx="3813288" cy="369332"/>
          </a:xfrm>
          <a:prstGeom prst="rect">
            <a:avLst/>
          </a:prstGeom>
        </p:spPr>
        <p:txBody>
          <a:bodyPr wrap="none">
            <a:spAutoFit/>
          </a:bodyPr>
          <a:lstStyle/>
          <a:p>
            <a:r>
              <a:rPr lang="es-ES"/>
              <a:t>https://www.rfc-editor.org/rfc/rfc9309</a:t>
            </a:r>
          </a:p>
        </p:txBody>
      </p:sp>
      <p:pic>
        <p:nvPicPr>
          <p:cNvPr id="2" name="Imagen 1">
            <a:extLst>
              <a:ext uri="{FF2B5EF4-FFF2-40B4-BE49-F238E27FC236}">
                <a16:creationId xmlns:a16="http://schemas.microsoft.com/office/drawing/2014/main" id="{3636E27F-8FBB-4F2D-AE7C-479BCFF7F380}"/>
              </a:ext>
            </a:extLst>
          </p:cNvPr>
          <p:cNvPicPr>
            <a:picLocks noChangeAspect="1"/>
          </p:cNvPicPr>
          <p:nvPr/>
        </p:nvPicPr>
        <p:blipFill>
          <a:blip r:embed="rId2"/>
          <a:stretch>
            <a:fillRect/>
          </a:stretch>
        </p:blipFill>
        <p:spPr>
          <a:xfrm>
            <a:off x="740976" y="1308343"/>
            <a:ext cx="1662011" cy="2134372"/>
          </a:xfrm>
          <a:prstGeom prst="rect">
            <a:avLst/>
          </a:prstGeom>
        </p:spPr>
      </p:pic>
      <p:sp>
        <p:nvSpPr>
          <p:cNvPr id="12" name="Marcador de contenido 2">
            <a:extLst>
              <a:ext uri="{FF2B5EF4-FFF2-40B4-BE49-F238E27FC236}">
                <a16:creationId xmlns:a16="http://schemas.microsoft.com/office/drawing/2014/main" id="{7AF8E084-B070-4AA2-AA5D-0C9268F58E8C}"/>
              </a:ext>
            </a:extLst>
          </p:cNvPr>
          <p:cNvSpPr txBox="1">
            <a:spLocks/>
          </p:cNvSpPr>
          <p:nvPr/>
        </p:nvSpPr>
        <p:spPr>
          <a:xfrm>
            <a:off x="827584" y="4425745"/>
            <a:ext cx="1550259" cy="523220"/>
          </a:xfrm>
          <a:prstGeom prst="rect">
            <a:avLst/>
          </a:prstGeom>
          <a:solidFill>
            <a:schemeClr val="bg1"/>
          </a:solidFill>
          <a:ln>
            <a:solidFill>
              <a:schemeClr val="accent1">
                <a:shade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800">
                <a:latin typeface="Consolas" panose="020B0609020204030204" pitchFamily="49" charset="0"/>
              </a:rPr>
              <a:t> User-agent: *</a:t>
            </a:r>
          </a:p>
          <a:p>
            <a:pPr marL="0" indent="0">
              <a:buNone/>
            </a:pPr>
            <a:r>
              <a:rPr lang="es-ES" sz="800">
                <a:latin typeface="Consolas" panose="020B0609020204030204" pitchFamily="49" charset="0"/>
              </a:rPr>
              <a:t>Allow: /</a:t>
            </a:r>
          </a:p>
        </p:txBody>
      </p:sp>
      <p:sp>
        <p:nvSpPr>
          <p:cNvPr id="14" name="CuadroTexto 13">
            <a:extLst>
              <a:ext uri="{FF2B5EF4-FFF2-40B4-BE49-F238E27FC236}">
                <a16:creationId xmlns:a16="http://schemas.microsoft.com/office/drawing/2014/main" id="{1C8FCAB3-F3E2-4848-942E-483464471612}"/>
              </a:ext>
            </a:extLst>
          </p:cNvPr>
          <p:cNvSpPr txBox="1"/>
          <p:nvPr/>
        </p:nvSpPr>
        <p:spPr>
          <a:xfrm>
            <a:off x="689395" y="4860610"/>
            <a:ext cx="2010397" cy="584775"/>
          </a:xfrm>
          <a:prstGeom prst="rect">
            <a:avLst/>
          </a:prstGeom>
          <a:noFill/>
        </p:spPr>
        <p:txBody>
          <a:bodyPr wrap="square" rtlCol="0">
            <a:spAutoFit/>
          </a:bodyPr>
          <a:lstStyle/>
          <a:p>
            <a:r>
              <a:rPr lang="es-ES" sz="3200"/>
              <a:t>robots.txt</a:t>
            </a:r>
          </a:p>
        </p:txBody>
      </p:sp>
      <p:sp>
        <p:nvSpPr>
          <p:cNvPr id="6" name="Rectángulo 5">
            <a:extLst>
              <a:ext uri="{FF2B5EF4-FFF2-40B4-BE49-F238E27FC236}">
                <a16:creationId xmlns:a16="http://schemas.microsoft.com/office/drawing/2014/main" id="{1F9DD7B9-820A-4A3E-9297-E78D6FC9ECFC}"/>
              </a:ext>
            </a:extLst>
          </p:cNvPr>
          <p:cNvSpPr/>
          <p:nvPr/>
        </p:nvSpPr>
        <p:spPr>
          <a:xfrm>
            <a:off x="4594248" y="2708920"/>
            <a:ext cx="1872208" cy="864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a:solidFill>
                  <a:schemeClr val="tx1"/>
                </a:solidFill>
              </a:rPr>
              <a:t>PARSER</a:t>
            </a:r>
          </a:p>
        </p:txBody>
      </p:sp>
      <p:cxnSp>
        <p:nvCxnSpPr>
          <p:cNvPr id="15" name="Conector recto de flecha 14">
            <a:extLst>
              <a:ext uri="{FF2B5EF4-FFF2-40B4-BE49-F238E27FC236}">
                <a16:creationId xmlns:a16="http://schemas.microsoft.com/office/drawing/2014/main" id="{2D5E3FF8-4F6D-4EB4-982F-88B3CA1CF424}"/>
              </a:ext>
            </a:extLst>
          </p:cNvPr>
          <p:cNvCxnSpPr>
            <a:cxnSpLocks/>
            <a:endCxn id="6" idx="1"/>
          </p:cNvCxnSpPr>
          <p:nvPr/>
        </p:nvCxnSpPr>
        <p:spPr>
          <a:xfrm>
            <a:off x="2699792" y="2708920"/>
            <a:ext cx="1894456" cy="4322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A56C1018-5413-439D-9574-8C5D63CD88FD}"/>
              </a:ext>
            </a:extLst>
          </p:cNvPr>
          <p:cNvCxnSpPr>
            <a:cxnSpLocks/>
          </p:cNvCxnSpPr>
          <p:nvPr/>
        </p:nvCxnSpPr>
        <p:spPr>
          <a:xfrm flipV="1">
            <a:off x="2699792" y="3318676"/>
            <a:ext cx="1849961" cy="13686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4CA4D13-9F23-48AA-A429-9FF936860712}"/>
              </a:ext>
            </a:extLst>
          </p:cNvPr>
          <p:cNvCxnSpPr>
            <a:cxnSpLocks/>
          </p:cNvCxnSpPr>
          <p:nvPr/>
        </p:nvCxnSpPr>
        <p:spPr>
          <a:xfrm>
            <a:off x="6431632" y="3125638"/>
            <a:ext cx="804664" cy="155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FCC7BD8-985C-46E2-A253-99233AD80798}"/>
              </a:ext>
            </a:extLst>
          </p:cNvPr>
          <p:cNvSpPr txBox="1"/>
          <p:nvPr/>
        </p:nvSpPr>
        <p:spPr>
          <a:xfrm>
            <a:off x="7325464" y="2748844"/>
            <a:ext cx="1495008" cy="584775"/>
          </a:xfrm>
          <a:prstGeom prst="rect">
            <a:avLst/>
          </a:prstGeom>
          <a:noFill/>
        </p:spPr>
        <p:txBody>
          <a:bodyPr wrap="square" rtlCol="0">
            <a:spAutoFit/>
          </a:bodyPr>
          <a:lstStyle/>
          <a:p>
            <a:r>
              <a:rPr lang="es-ES" sz="3200"/>
              <a:t>yes/no</a:t>
            </a:r>
          </a:p>
        </p:txBody>
      </p:sp>
    </p:spTree>
    <p:extLst>
      <p:ext uri="{BB962C8B-B14F-4D97-AF65-F5344CB8AC3E}">
        <p14:creationId xmlns:p14="http://schemas.microsoft.com/office/powerpoint/2010/main" val="4049923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943A1AC-2EF3-4BC8-B2F1-B54BCA45D270}"/>
              </a:ext>
            </a:extLst>
          </p:cNvPr>
          <p:cNvSpPr>
            <a:spLocks noGrp="1"/>
          </p:cNvSpPr>
          <p:nvPr>
            <p:ph type="title"/>
          </p:nvPr>
        </p:nvSpPr>
        <p:spPr>
          <a:xfrm>
            <a:off x="611560" y="-37237"/>
            <a:ext cx="7344816" cy="457199"/>
          </a:xfrm>
        </p:spPr>
        <p:txBody>
          <a:bodyPr/>
          <a:lstStyle/>
          <a:p>
            <a:r>
              <a:rPr lang="es-ES"/>
              <a:t>Check the syntax of a robots.txt</a:t>
            </a:r>
          </a:p>
        </p:txBody>
      </p:sp>
      <p:sp>
        <p:nvSpPr>
          <p:cNvPr id="4" name="Marcador de número de diapositiva 3">
            <a:extLst>
              <a:ext uri="{FF2B5EF4-FFF2-40B4-BE49-F238E27FC236}">
                <a16:creationId xmlns:a16="http://schemas.microsoft.com/office/drawing/2014/main" id="{F1ED3C3C-1F49-4CA1-8F0A-C760E69E6305}"/>
              </a:ext>
            </a:extLst>
          </p:cNvPr>
          <p:cNvSpPr>
            <a:spLocks noGrp="1"/>
          </p:cNvSpPr>
          <p:nvPr>
            <p:ph type="sldNum" sz="quarter" idx="12"/>
          </p:nvPr>
        </p:nvSpPr>
        <p:spPr/>
        <p:txBody>
          <a:bodyPr/>
          <a:lstStyle/>
          <a:p>
            <a:fld id="{989033DA-4FB3-4863-BE40-35B8BF45D7BC}" type="slidenum">
              <a:rPr lang="es-ES" smtClean="0"/>
              <a:pPr/>
              <a:t>31</a:t>
            </a:fld>
            <a:endParaRPr lang="es-ES"/>
          </a:p>
        </p:txBody>
      </p:sp>
      <p:sp>
        <p:nvSpPr>
          <p:cNvPr id="9" name="Rectángulo 8">
            <a:extLst>
              <a:ext uri="{FF2B5EF4-FFF2-40B4-BE49-F238E27FC236}">
                <a16:creationId xmlns:a16="http://schemas.microsoft.com/office/drawing/2014/main" id="{4A7F8F4C-8A9F-40E1-8AB8-6F9BFED09620}"/>
              </a:ext>
            </a:extLst>
          </p:cNvPr>
          <p:cNvSpPr/>
          <p:nvPr/>
        </p:nvSpPr>
        <p:spPr>
          <a:xfrm>
            <a:off x="-28781" y="6482084"/>
            <a:ext cx="4331507" cy="369332"/>
          </a:xfrm>
          <a:prstGeom prst="rect">
            <a:avLst/>
          </a:prstGeom>
        </p:spPr>
        <p:txBody>
          <a:bodyPr wrap="none">
            <a:spAutoFit/>
          </a:bodyPr>
          <a:lstStyle/>
          <a:p>
            <a:r>
              <a:rPr lang="es-ES"/>
              <a:t>https://github.com/vroddon/policiestutorial</a:t>
            </a:r>
          </a:p>
        </p:txBody>
      </p:sp>
      <p:sp>
        <p:nvSpPr>
          <p:cNvPr id="16" name="Rectángulo 15">
            <a:extLst>
              <a:ext uri="{FF2B5EF4-FFF2-40B4-BE49-F238E27FC236}">
                <a16:creationId xmlns:a16="http://schemas.microsoft.com/office/drawing/2014/main" id="{A544B3A4-A689-4B67-BE16-A68F3637F91F}"/>
              </a:ext>
            </a:extLst>
          </p:cNvPr>
          <p:cNvSpPr/>
          <p:nvPr/>
        </p:nvSpPr>
        <p:spPr>
          <a:xfrm>
            <a:off x="107504" y="2276872"/>
            <a:ext cx="8712968" cy="194421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arenR"/>
            </a:pPr>
            <a:r>
              <a:rPr lang="pt-BR" sz="2000">
                <a:latin typeface="Consolas" panose="020B0609020204030204" pitchFamily="49" charset="0"/>
              </a:rPr>
              <a:t>cd d:\tutorial\e1</a:t>
            </a:r>
          </a:p>
          <a:p>
            <a:pPr marL="342900" indent="-342900">
              <a:buFont typeface="+mj-lt"/>
              <a:buAutoNum type="arabicParenR"/>
            </a:pPr>
            <a:r>
              <a:rPr lang="pt-BR" sz="2000">
                <a:latin typeface="Consolas" panose="020B0609020204030204" pitchFamily="49" charset="0"/>
              </a:rPr>
              <a:t>python validate.py</a:t>
            </a:r>
            <a:endParaRPr lang="es-ES" sz="2000">
              <a:latin typeface="Consolas" panose="020B0609020204030204" pitchFamily="49" charset="0"/>
            </a:endParaRPr>
          </a:p>
        </p:txBody>
      </p:sp>
    </p:spTree>
    <p:extLst>
      <p:ext uri="{BB962C8B-B14F-4D97-AF65-F5344CB8AC3E}">
        <p14:creationId xmlns:p14="http://schemas.microsoft.com/office/powerpoint/2010/main" val="424674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80F468-B5E2-4F94-9DA2-F8580B937B64}"/>
              </a:ext>
            </a:extLst>
          </p:cNvPr>
          <p:cNvSpPr>
            <a:spLocks noGrp="1"/>
          </p:cNvSpPr>
          <p:nvPr>
            <p:ph type="title"/>
          </p:nvPr>
        </p:nvSpPr>
        <p:spPr/>
        <p:txBody>
          <a:bodyPr/>
          <a:lstStyle/>
          <a:p>
            <a:r>
              <a:rPr lang="es-ES"/>
              <a:t>MPEG-21 REL Syntax</a:t>
            </a:r>
          </a:p>
        </p:txBody>
      </p:sp>
      <p:pic>
        <p:nvPicPr>
          <p:cNvPr id="5" name="Marcador de contenido 4">
            <a:extLst>
              <a:ext uri="{FF2B5EF4-FFF2-40B4-BE49-F238E27FC236}">
                <a16:creationId xmlns:a16="http://schemas.microsoft.com/office/drawing/2014/main" id="{DB1AF81A-BDE0-4A06-A422-1F8B6F032200}"/>
              </a:ext>
            </a:extLst>
          </p:cNvPr>
          <p:cNvPicPr>
            <a:picLocks noGrp="1" noChangeAspect="1"/>
          </p:cNvPicPr>
          <p:nvPr>
            <p:ph idx="1"/>
          </p:nvPr>
        </p:nvPicPr>
        <p:blipFill>
          <a:blip r:embed="rId2"/>
          <a:stretch>
            <a:fillRect/>
          </a:stretch>
        </p:blipFill>
        <p:spPr>
          <a:xfrm>
            <a:off x="0" y="2132856"/>
            <a:ext cx="8981360" cy="3168352"/>
          </a:xfrm>
          <a:prstGeom prst="rect">
            <a:avLst/>
          </a:prstGeom>
        </p:spPr>
      </p:pic>
      <p:sp>
        <p:nvSpPr>
          <p:cNvPr id="4" name="Marcador de número de diapositiva 3">
            <a:extLst>
              <a:ext uri="{FF2B5EF4-FFF2-40B4-BE49-F238E27FC236}">
                <a16:creationId xmlns:a16="http://schemas.microsoft.com/office/drawing/2014/main" id="{E47535B8-311B-4F2C-878C-A2E3BA9E2071}"/>
              </a:ext>
            </a:extLst>
          </p:cNvPr>
          <p:cNvSpPr>
            <a:spLocks noGrp="1"/>
          </p:cNvSpPr>
          <p:nvPr>
            <p:ph type="sldNum" sz="quarter" idx="12"/>
          </p:nvPr>
        </p:nvSpPr>
        <p:spPr/>
        <p:txBody>
          <a:bodyPr/>
          <a:lstStyle/>
          <a:p>
            <a:fld id="{989033DA-4FB3-4863-BE40-35B8BF45D7BC}" type="slidenum">
              <a:rPr lang="es-ES" smtClean="0"/>
              <a:pPr/>
              <a:t>32</a:t>
            </a:fld>
            <a:endParaRPr lang="es-ES"/>
          </a:p>
        </p:txBody>
      </p:sp>
      <p:sp>
        <p:nvSpPr>
          <p:cNvPr id="6" name="Rectángulo 5">
            <a:extLst>
              <a:ext uri="{FF2B5EF4-FFF2-40B4-BE49-F238E27FC236}">
                <a16:creationId xmlns:a16="http://schemas.microsoft.com/office/drawing/2014/main" id="{5E20D934-1D05-4F6D-BBF6-463E240D2F77}"/>
              </a:ext>
            </a:extLst>
          </p:cNvPr>
          <p:cNvSpPr/>
          <p:nvPr/>
        </p:nvSpPr>
        <p:spPr>
          <a:xfrm>
            <a:off x="-13665" y="6159047"/>
            <a:ext cx="9129112" cy="646331"/>
          </a:xfrm>
          <a:prstGeom prst="rect">
            <a:avLst/>
          </a:prstGeom>
        </p:spPr>
        <p:txBody>
          <a:bodyPr wrap="square">
            <a:spAutoFit/>
          </a:bodyPr>
          <a:lstStyle/>
          <a:p>
            <a:r>
              <a:rPr lang="en-US"/>
              <a:t>Joseph Y. Halpern and Vicky Weissman. “A Formal Foundation for XrML.” </a:t>
            </a:r>
            <a:r>
              <a:rPr lang="en-US" i="1"/>
              <a:t>Journal of the ACM (JACM)</a:t>
            </a:r>
            <a:r>
              <a:rPr lang="en-US"/>
              <a:t>, vol. 55, no. 1, 2008</a:t>
            </a:r>
            <a:endParaRPr lang="es-ES"/>
          </a:p>
        </p:txBody>
      </p:sp>
    </p:spTree>
    <p:extLst>
      <p:ext uri="{BB962C8B-B14F-4D97-AF65-F5344CB8AC3E}">
        <p14:creationId xmlns:p14="http://schemas.microsoft.com/office/powerpoint/2010/main" val="3025868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4E5563-5F22-4F21-8281-F7F74D8789C0}"/>
              </a:ext>
            </a:extLst>
          </p:cNvPr>
          <p:cNvSpPr>
            <a:spLocks noGrp="1"/>
          </p:cNvSpPr>
          <p:nvPr>
            <p:ph type="title"/>
          </p:nvPr>
        </p:nvSpPr>
        <p:spPr/>
        <p:txBody>
          <a:bodyPr/>
          <a:lstStyle/>
          <a:p>
            <a:r>
              <a:rPr lang="es-ES"/>
              <a:t>Check the syntax of MPEG-21 REL</a:t>
            </a:r>
          </a:p>
        </p:txBody>
      </p:sp>
      <p:sp>
        <p:nvSpPr>
          <p:cNvPr id="4" name="Marcador de número de diapositiva 3">
            <a:extLst>
              <a:ext uri="{FF2B5EF4-FFF2-40B4-BE49-F238E27FC236}">
                <a16:creationId xmlns:a16="http://schemas.microsoft.com/office/drawing/2014/main" id="{C88DDF75-59A1-4FF4-955E-F7A67556DF19}"/>
              </a:ext>
            </a:extLst>
          </p:cNvPr>
          <p:cNvSpPr>
            <a:spLocks noGrp="1"/>
          </p:cNvSpPr>
          <p:nvPr>
            <p:ph type="sldNum" sz="quarter" idx="12"/>
          </p:nvPr>
        </p:nvSpPr>
        <p:spPr/>
        <p:txBody>
          <a:bodyPr/>
          <a:lstStyle/>
          <a:p>
            <a:fld id="{989033DA-4FB3-4863-BE40-35B8BF45D7BC}" type="slidenum">
              <a:rPr lang="es-ES" smtClean="0"/>
              <a:pPr/>
              <a:t>33</a:t>
            </a:fld>
            <a:endParaRPr lang="es-ES"/>
          </a:p>
        </p:txBody>
      </p:sp>
      <p:sp>
        <p:nvSpPr>
          <p:cNvPr id="5" name="Rectángulo 4">
            <a:extLst>
              <a:ext uri="{FF2B5EF4-FFF2-40B4-BE49-F238E27FC236}">
                <a16:creationId xmlns:a16="http://schemas.microsoft.com/office/drawing/2014/main" id="{11956376-D597-417D-951E-34245C5E0518}"/>
              </a:ext>
            </a:extLst>
          </p:cNvPr>
          <p:cNvSpPr/>
          <p:nvPr/>
        </p:nvSpPr>
        <p:spPr>
          <a:xfrm>
            <a:off x="107504" y="2276872"/>
            <a:ext cx="8712968" cy="194421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arenR"/>
            </a:pPr>
            <a:r>
              <a:rPr lang="pt-BR" sz="2000">
                <a:latin typeface="Consolas" panose="020B0609020204030204" pitchFamily="49" charset="0"/>
              </a:rPr>
              <a:t>cd d:\tutorial\e2</a:t>
            </a:r>
          </a:p>
          <a:p>
            <a:pPr marL="342900" indent="-342900">
              <a:buFont typeface="+mj-lt"/>
              <a:buAutoNum type="arabicParenR"/>
            </a:pPr>
            <a:r>
              <a:rPr lang="pt-BR" sz="2000">
                <a:latin typeface="Consolas" panose="020B0609020204030204" pitchFamily="49" charset="0"/>
              </a:rPr>
              <a:t>python validate.py</a:t>
            </a:r>
            <a:endParaRPr lang="es-ES" sz="2000">
              <a:latin typeface="Consolas" panose="020B0609020204030204" pitchFamily="49" charset="0"/>
            </a:endParaRPr>
          </a:p>
        </p:txBody>
      </p:sp>
    </p:spTree>
    <p:extLst>
      <p:ext uri="{BB962C8B-B14F-4D97-AF65-F5344CB8AC3E}">
        <p14:creationId xmlns:p14="http://schemas.microsoft.com/office/powerpoint/2010/main" val="2696191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5EC15-F094-4B5E-B5FD-B2EB3F97626E}"/>
              </a:ext>
            </a:extLst>
          </p:cNvPr>
          <p:cNvSpPr>
            <a:spLocks noGrp="1"/>
          </p:cNvSpPr>
          <p:nvPr>
            <p:ph type="title"/>
          </p:nvPr>
        </p:nvSpPr>
        <p:spPr/>
        <p:txBody>
          <a:bodyPr/>
          <a:lstStyle/>
          <a:p>
            <a:r>
              <a:rPr lang="es-ES"/>
              <a:t>Check the RDFS/OWL consistency of an ODRL policy</a:t>
            </a:r>
          </a:p>
        </p:txBody>
      </p:sp>
      <p:sp>
        <p:nvSpPr>
          <p:cNvPr id="4" name="Marcador de número de diapositiva 3">
            <a:extLst>
              <a:ext uri="{FF2B5EF4-FFF2-40B4-BE49-F238E27FC236}">
                <a16:creationId xmlns:a16="http://schemas.microsoft.com/office/drawing/2014/main" id="{37F3362B-DE4C-4474-9473-8B04F7BC84AD}"/>
              </a:ext>
            </a:extLst>
          </p:cNvPr>
          <p:cNvSpPr>
            <a:spLocks noGrp="1"/>
          </p:cNvSpPr>
          <p:nvPr>
            <p:ph type="sldNum" sz="quarter" idx="12"/>
          </p:nvPr>
        </p:nvSpPr>
        <p:spPr/>
        <p:txBody>
          <a:bodyPr/>
          <a:lstStyle/>
          <a:p>
            <a:fld id="{989033DA-4FB3-4863-BE40-35B8BF45D7BC}" type="slidenum">
              <a:rPr lang="es-ES" smtClean="0"/>
              <a:pPr/>
              <a:t>34</a:t>
            </a:fld>
            <a:endParaRPr lang="es-ES"/>
          </a:p>
        </p:txBody>
      </p:sp>
      <p:sp>
        <p:nvSpPr>
          <p:cNvPr id="5" name="Rectángulo 4">
            <a:extLst>
              <a:ext uri="{FF2B5EF4-FFF2-40B4-BE49-F238E27FC236}">
                <a16:creationId xmlns:a16="http://schemas.microsoft.com/office/drawing/2014/main" id="{9CC7E13C-3601-4E8A-9881-0E9031616058}"/>
              </a:ext>
            </a:extLst>
          </p:cNvPr>
          <p:cNvSpPr/>
          <p:nvPr/>
        </p:nvSpPr>
        <p:spPr>
          <a:xfrm>
            <a:off x="107504" y="2276872"/>
            <a:ext cx="8712968" cy="194421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arenR"/>
            </a:pPr>
            <a:r>
              <a:rPr lang="pt-BR" sz="2000">
                <a:latin typeface="Consolas" panose="020B0609020204030204" pitchFamily="49" charset="0"/>
              </a:rPr>
              <a:t>cd d:\tutorial\e3</a:t>
            </a:r>
          </a:p>
          <a:p>
            <a:pPr marL="342900" indent="-342900">
              <a:buFont typeface="+mj-lt"/>
              <a:buAutoNum type="arabicParenR"/>
            </a:pPr>
            <a:r>
              <a:rPr lang="pt-BR" sz="2000">
                <a:latin typeface="Consolas" panose="020B0609020204030204" pitchFamily="49" charset="0"/>
              </a:rPr>
              <a:t>python validate.py policy.ttl ODRL22.ttl</a:t>
            </a:r>
          </a:p>
          <a:p>
            <a:pPr marL="342900" indent="-342900">
              <a:buFont typeface="+mj-lt"/>
              <a:buAutoNum type="arabicParenR"/>
            </a:pPr>
            <a:endParaRPr lang="es-ES" sz="2000">
              <a:latin typeface="Consolas" panose="020B0609020204030204" pitchFamily="49" charset="0"/>
            </a:endParaRPr>
          </a:p>
        </p:txBody>
      </p:sp>
    </p:spTree>
    <p:extLst>
      <p:ext uri="{BB962C8B-B14F-4D97-AF65-F5344CB8AC3E}">
        <p14:creationId xmlns:p14="http://schemas.microsoft.com/office/powerpoint/2010/main" val="4205036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3E0A6-47AE-4953-BF62-D0CAF2518AF6}"/>
              </a:ext>
            </a:extLst>
          </p:cNvPr>
          <p:cNvSpPr>
            <a:spLocks noGrp="1"/>
          </p:cNvSpPr>
          <p:nvPr>
            <p:ph type="title"/>
          </p:nvPr>
        </p:nvSpPr>
        <p:spPr/>
        <p:txBody>
          <a:bodyPr/>
          <a:lstStyle/>
          <a:p>
            <a:r>
              <a:rPr lang="es-ES"/>
              <a:t>Normalisation</a:t>
            </a:r>
          </a:p>
        </p:txBody>
      </p:sp>
      <p:sp>
        <p:nvSpPr>
          <p:cNvPr id="3" name="Marcador de contenido 2">
            <a:extLst>
              <a:ext uri="{FF2B5EF4-FFF2-40B4-BE49-F238E27FC236}">
                <a16:creationId xmlns:a16="http://schemas.microsoft.com/office/drawing/2014/main" id="{37728822-D0CA-4E0E-B414-F9EDC32ECCE9}"/>
              </a:ext>
            </a:extLst>
          </p:cNvPr>
          <p:cNvSpPr>
            <a:spLocks noGrp="1"/>
          </p:cNvSpPr>
          <p:nvPr>
            <p:ph idx="1"/>
          </p:nvPr>
        </p:nvSpPr>
        <p:spPr>
          <a:xfrm>
            <a:off x="169168" y="1166018"/>
            <a:ext cx="8974832" cy="4525963"/>
          </a:xfrm>
        </p:spPr>
        <p:txBody>
          <a:bodyPr/>
          <a:lstStyle/>
          <a:p>
            <a:r>
              <a:rPr lang="es-ES" sz="2800"/>
              <a:t>Different ODRL policies may convey the same information</a:t>
            </a:r>
          </a:p>
          <a:p>
            <a:r>
              <a:rPr lang="es-ES" sz="2800"/>
              <a:t>Normalisation transforms a policy into another equivalent, but in a normal form</a:t>
            </a:r>
          </a:p>
          <a:p>
            <a:r>
              <a:rPr lang="es-ES" sz="2800"/>
              <a:t>Example of normalisation:</a:t>
            </a:r>
          </a:p>
          <a:p>
            <a:pPr lvl="1"/>
            <a:r>
              <a:rPr lang="en-US" sz="2400"/>
              <a:t>N1. Internalisation of parties and assets declared out of the policy. </a:t>
            </a:r>
          </a:p>
          <a:p>
            <a:pPr lvl="1"/>
            <a:r>
              <a:rPr lang="en-US" sz="2400"/>
              <a:t>N2. Type declaration of policy elements. This transformation infers class types for Policy, Set, Permission, Duty, Constraint, and LogicalConstraint based on the ODRL Ontology and Information Model 2.1 rules..</a:t>
            </a:r>
          </a:p>
          <a:p>
            <a:pPr lvl="1"/>
            <a:r>
              <a:rPr lang="en-US" sz="2400"/>
              <a:t>...</a:t>
            </a:r>
          </a:p>
          <a:p>
            <a:pPr lvl="1"/>
            <a:r>
              <a:rPr lang="en-US" sz="2400"/>
              <a:t>Up to 10 were defined</a:t>
            </a:r>
            <a:endParaRPr lang="es-ES"/>
          </a:p>
        </p:txBody>
      </p:sp>
      <p:sp>
        <p:nvSpPr>
          <p:cNvPr id="4" name="Marcador de número de diapositiva 3">
            <a:extLst>
              <a:ext uri="{FF2B5EF4-FFF2-40B4-BE49-F238E27FC236}">
                <a16:creationId xmlns:a16="http://schemas.microsoft.com/office/drawing/2014/main" id="{BDB0DC1A-B34C-4E4D-B920-D76FC8988275}"/>
              </a:ext>
            </a:extLst>
          </p:cNvPr>
          <p:cNvSpPr>
            <a:spLocks noGrp="1"/>
          </p:cNvSpPr>
          <p:nvPr>
            <p:ph type="sldNum" sz="quarter" idx="12"/>
          </p:nvPr>
        </p:nvSpPr>
        <p:spPr/>
        <p:txBody>
          <a:bodyPr/>
          <a:lstStyle/>
          <a:p>
            <a:fld id="{6B5A57B2-1EBD-4091-B82A-048719E51FB6}" type="slidenum">
              <a:rPr lang="es-ES" smtClean="0"/>
              <a:pPr/>
              <a:t>35</a:t>
            </a:fld>
            <a:endParaRPr lang="es-ES"/>
          </a:p>
        </p:txBody>
      </p:sp>
    </p:spTree>
    <p:extLst>
      <p:ext uri="{BB962C8B-B14F-4D97-AF65-F5344CB8AC3E}">
        <p14:creationId xmlns:p14="http://schemas.microsoft.com/office/powerpoint/2010/main" val="2651796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A4B76-BA28-4DDA-972E-0D7EC66DD2EB}"/>
              </a:ext>
            </a:extLst>
          </p:cNvPr>
          <p:cNvSpPr>
            <a:spLocks noGrp="1"/>
          </p:cNvSpPr>
          <p:nvPr>
            <p:ph type="title"/>
          </p:nvPr>
        </p:nvSpPr>
        <p:spPr/>
        <p:txBody>
          <a:bodyPr/>
          <a:lstStyle/>
          <a:p>
            <a:r>
              <a:rPr lang="es-ES"/>
              <a:t>Validation rules</a:t>
            </a:r>
          </a:p>
        </p:txBody>
      </p:sp>
      <p:sp>
        <p:nvSpPr>
          <p:cNvPr id="3" name="Marcador de contenido 2">
            <a:extLst>
              <a:ext uri="{FF2B5EF4-FFF2-40B4-BE49-F238E27FC236}">
                <a16:creationId xmlns:a16="http://schemas.microsoft.com/office/drawing/2014/main" id="{2586B2A5-8C14-46CD-B3D3-A75DC3AC0495}"/>
              </a:ext>
            </a:extLst>
          </p:cNvPr>
          <p:cNvSpPr>
            <a:spLocks noGrp="1"/>
          </p:cNvSpPr>
          <p:nvPr>
            <p:ph idx="1"/>
          </p:nvPr>
        </p:nvSpPr>
        <p:spPr>
          <a:xfrm>
            <a:off x="169168" y="1166018"/>
            <a:ext cx="8229600" cy="4525963"/>
          </a:xfrm>
        </p:spPr>
        <p:txBody>
          <a:bodyPr>
            <a:noAutofit/>
          </a:bodyPr>
          <a:lstStyle/>
          <a:p>
            <a:r>
              <a:rPr lang="es-ES" sz="2800"/>
              <a:t>Some examples</a:t>
            </a:r>
          </a:p>
          <a:p>
            <a:pPr lvl="1"/>
            <a:r>
              <a:rPr lang="en-US" sz="2400"/>
              <a:t>V2. Every policy must have at least one rule</a:t>
            </a:r>
          </a:p>
          <a:p>
            <a:pPr lvl="1"/>
            <a:r>
              <a:rPr lang="en-US" sz="2400"/>
              <a:t>V3. Every policy must be identified by a URI</a:t>
            </a:r>
          </a:p>
          <a:p>
            <a:pPr lvl="1"/>
            <a:r>
              <a:rPr lang="en-US" sz="2400"/>
              <a:t>V8. No remedy can refer to a duty that includes a consequence duty</a:t>
            </a:r>
          </a:p>
          <a:p>
            <a:pPr lvl="1"/>
            <a:r>
              <a:rPr lang="en-US" sz="2400"/>
              <a:t>V9. Every AssetCollection with a refinement must have a source</a:t>
            </a:r>
          </a:p>
          <a:p>
            <a:pPr lvl="1"/>
            <a:r>
              <a:rPr lang="en-US" sz="2400"/>
              <a:t>V16. Every constraint must have exactly one right operand</a:t>
            </a:r>
          </a:p>
          <a:p>
            <a:pPr lvl="1"/>
            <a:r>
              <a:rPr lang="en-US" sz="2400"/>
              <a:t>...</a:t>
            </a:r>
          </a:p>
          <a:p>
            <a:r>
              <a:rPr lang="en-US" sz="2800"/>
              <a:t>Every validation had a SHACL shape</a:t>
            </a:r>
            <a:endParaRPr lang="es-ES" sz="2800"/>
          </a:p>
        </p:txBody>
      </p:sp>
      <p:sp>
        <p:nvSpPr>
          <p:cNvPr id="4" name="Marcador de número de diapositiva 3">
            <a:extLst>
              <a:ext uri="{FF2B5EF4-FFF2-40B4-BE49-F238E27FC236}">
                <a16:creationId xmlns:a16="http://schemas.microsoft.com/office/drawing/2014/main" id="{18F84A53-90D8-4E00-94FF-2DFFB8D22AC8}"/>
              </a:ext>
            </a:extLst>
          </p:cNvPr>
          <p:cNvSpPr>
            <a:spLocks noGrp="1"/>
          </p:cNvSpPr>
          <p:nvPr>
            <p:ph type="sldNum" sz="quarter" idx="12"/>
          </p:nvPr>
        </p:nvSpPr>
        <p:spPr/>
        <p:txBody>
          <a:bodyPr/>
          <a:lstStyle/>
          <a:p>
            <a:fld id="{6B5A57B2-1EBD-4091-B82A-048719E51FB6}" type="slidenum">
              <a:rPr lang="es-ES" smtClean="0"/>
              <a:pPr/>
              <a:t>36</a:t>
            </a:fld>
            <a:endParaRPr lang="es-ES"/>
          </a:p>
        </p:txBody>
      </p:sp>
    </p:spTree>
    <p:extLst>
      <p:ext uri="{BB962C8B-B14F-4D97-AF65-F5344CB8AC3E}">
        <p14:creationId xmlns:p14="http://schemas.microsoft.com/office/powerpoint/2010/main" val="3498484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5EC15-F094-4B5E-B5FD-B2EB3F97626E}"/>
              </a:ext>
            </a:extLst>
          </p:cNvPr>
          <p:cNvSpPr>
            <a:spLocks noGrp="1"/>
          </p:cNvSpPr>
          <p:nvPr>
            <p:ph type="title"/>
          </p:nvPr>
        </p:nvSpPr>
        <p:spPr/>
        <p:txBody>
          <a:bodyPr/>
          <a:lstStyle/>
          <a:p>
            <a:r>
              <a:rPr lang="es-ES"/>
              <a:t>Check the ODRL policy syntactic validity</a:t>
            </a:r>
          </a:p>
        </p:txBody>
      </p:sp>
      <p:sp>
        <p:nvSpPr>
          <p:cNvPr id="4" name="Marcador de número de diapositiva 3">
            <a:extLst>
              <a:ext uri="{FF2B5EF4-FFF2-40B4-BE49-F238E27FC236}">
                <a16:creationId xmlns:a16="http://schemas.microsoft.com/office/drawing/2014/main" id="{37F3362B-DE4C-4474-9473-8B04F7BC84AD}"/>
              </a:ext>
            </a:extLst>
          </p:cNvPr>
          <p:cNvSpPr>
            <a:spLocks noGrp="1"/>
          </p:cNvSpPr>
          <p:nvPr>
            <p:ph type="sldNum" sz="quarter" idx="12"/>
          </p:nvPr>
        </p:nvSpPr>
        <p:spPr/>
        <p:txBody>
          <a:bodyPr/>
          <a:lstStyle/>
          <a:p>
            <a:fld id="{989033DA-4FB3-4863-BE40-35B8BF45D7BC}" type="slidenum">
              <a:rPr lang="es-ES" smtClean="0"/>
              <a:pPr/>
              <a:t>37</a:t>
            </a:fld>
            <a:endParaRPr lang="es-ES"/>
          </a:p>
        </p:txBody>
      </p:sp>
      <p:pic>
        <p:nvPicPr>
          <p:cNvPr id="6" name="Imagen 5">
            <a:extLst>
              <a:ext uri="{FF2B5EF4-FFF2-40B4-BE49-F238E27FC236}">
                <a16:creationId xmlns:a16="http://schemas.microsoft.com/office/drawing/2014/main" id="{8E97F174-FB13-4D95-9034-C38D4B9B9D0B}"/>
              </a:ext>
            </a:extLst>
          </p:cNvPr>
          <p:cNvPicPr>
            <a:picLocks noChangeAspect="1"/>
          </p:cNvPicPr>
          <p:nvPr/>
        </p:nvPicPr>
        <p:blipFill>
          <a:blip r:embed="rId2"/>
          <a:stretch>
            <a:fillRect/>
          </a:stretch>
        </p:blipFill>
        <p:spPr>
          <a:xfrm>
            <a:off x="539552" y="1983846"/>
            <a:ext cx="7884368" cy="4173504"/>
          </a:xfrm>
          <a:prstGeom prst="rect">
            <a:avLst/>
          </a:prstGeom>
        </p:spPr>
      </p:pic>
      <p:sp>
        <p:nvSpPr>
          <p:cNvPr id="7" name="Rectángulo 6">
            <a:extLst>
              <a:ext uri="{FF2B5EF4-FFF2-40B4-BE49-F238E27FC236}">
                <a16:creationId xmlns:a16="http://schemas.microsoft.com/office/drawing/2014/main" id="{503F0AFC-F917-47DD-98A4-878467775A2E}"/>
              </a:ext>
            </a:extLst>
          </p:cNvPr>
          <p:cNvSpPr/>
          <p:nvPr/>
        </p:nvSpPr>
        <p:spPr>
          <a:xfrm>
            <a:off x="539552" y="6329800"/>
            <a:ext cx="2936253" cy="369332"/>
          </a:xfrm>
          <a:prstGeom prst="rect">
            <a:avLst/>
          </a:prstGeom>
        </p:spPr>
        <p:txBody>
          <a:bodyPr wrap="none">
            <a:spAutoFit/>
          </a:bodyPr>
          <a:lstStyle/>
          <a:p>
            <a:r>
              <a:rPr lang="es-ES"/>
              <a:t>https://odrlapi.appspot.com/</a:t>
            </a:r>
          </a:p>
        </p:txBody>
      </p:sp>
      <p:sp>
        <p:nvSpPr>
          <p:cNvPr id="8" name="CuadroTexto 7">
            <a:extLst>
              <a:ext uri="{FF2B5EF4-FFF2-40B4-BE49-F238E27FC236}">
                <a16:creationId xmlns:a16="http://schemas.microsoft.com/office/drawing/2014/main" id="{46E6F4C8-32B6-400F-9BFB-E7F6C14CDA6C}"/>
              </a:ext>
            </a:extLst>
          </p:cNvPr>
          <p:cNvSpPr txBox="1"/>
          <p:nvPr/>
        </p:nvSpPr>
        <p:spPr>
          <a:xfrm>
            <a:off x="5364088" y="6486291"/>
            <a:ext cx="1699440" cy="369332"/>
          </a:xfrm>
          <a:prstGeom prst="rect">
            <a:avLst/>
          </a:prstGeom>
          <a:noFill/>
        </p:spPr>
        <p:txBody>
          <a:bodyPr wrap="none" rtlCol="0">
            <a:spAutoFit/>
          </a:bodyPr>
          <a:lstStyle/>
          <a:p>
            <a:r>
              <a:rPr lang="es-ES"/>
              <a:t>Based on SHACL</a:t>
            </a:r>
          </a:p>
        </p:txBody>
      </p:sp>
    </p:spTree>
    <p:extLst>
      <p:ext uri="{BB962C8B-B14F-4D97-AF65-F5344CB8AC3E}">
        <p14:creationId xmlns:p14="http://schemas.microsoft.com/office/powerpoint/2010/main" val="1369344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18BD13A-2C29-41B2-AA15-51BE55D83CCE}"/>
              </a:ext>
            </a:extLst>
          </p:cNvPr>
          <p:cNvSpPr>
            <a:spLocks noGrp="1"/>
          </p:cNvSpPr>
          <p:nvPr>
            <p:ph type="title"/>
          </p:nvPr>
        </p:nvSpPr>
        <p:spPr/>
        <p:txBody>
          <a:bodyPr/>
          <a:lstStyle/>
          <a:p>
            <a:r>
              <a:rPr lang="es-ES"/>
              <a:t>Policies with formal semantics</a:t>
            </a:r>
          </a:p>
        </p:txBody>
      </p:sp>
      <p:sp>
        <p:nvSpPr>
          <p:cNvPr id="4" name="Marcador de número de diapositiva 3">
            <a:extLst>
              <a:ext uri="{FF2B5EF4-FFF2-40B4-BE49-F238E27FC236}">
                <a16:creationId xmlns:a16="http://schemas.microsoft.com/office/drawing/2014/main" id="{A6765171-D1E9-474F-9740-D35261C38FF1}"/>
              </a:ext>
            </a:extLst>
          </p:cNvPr>
          <p:cNvSpPr>
            <a:spLocks noGrp="1"/>
          </p:cNvSpPr>
          <p:nvPr>
            <p:ph type="sldNum" sz="quarter" idx="4294967295"/>
          </p:nvPr>
        </p:nvSpPr>
        <p:spPr>
          <a:xfrm>
            <a:off x="7010400" y="6486525"/>
            <a:ext cx="2133600" cy="365125"/>
          </a:xfrm>
        </p:spPr>
        <p:txBody>
          <a:bodyPr/>
          <a:lstStyle/>
          <a:p>
            <a:fld id="{989033DA-4FB3-4863-BE40-35B8BF45D7BC}" type="slidenum">
              <a:rPr lang="es-ES" smtClean="0"/>
              <a:pPr/>
              <a:t>38</a:t>
            </a:fld>
            <a:endParaRPr lang="es-ES"/>
          </a:p>
        </p:txBody>
      </p:sp>
    </p:spTree>
    <p:extLst>
      <p:ext uri="{BB962C8B-B14F-4D97-AF65-F5344CB8AC3E}">
        <p14:creationId xmlns:p14="http://schemas.microsoft.com/office/powerpoint/2010/main" val="3302107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B3740E-7A39-492E-8C24-45FEEA68365E}"/>
              </a:ext>
            </a:extLst>
          </p:cNvPr>
          <p:cNvSpPr>
            <a:spLocks noGrp="1"/>
          </p:cNvSpPr>
          <p:nvPr>
            <p:ph idx="1"/>
          </p:nvPr>
        </p:nvSpPr>
        <p:spPr>
          <a:xfrm>
            <a:off x="1578496" y="2420888"/>
            <a:ext cx="5987008" cy="2088232"/>
          </a:xfrm>
          <a:solidFill>
            <a:srgbClr val="FFC000"/>
          </a:solidFill>
        </p:spPr>
        <p:txBody>
          <a:bodyPr anchor="ctr" anchorCtr="0">
            <a:normAutofit/>
          </a:bodyPr>
          <a:lstStyle/>
          <a:p>
            <a:pPr marL="0" indent="0" algn="ctr">
              <a:spcBef>
                <a:spcPts val="0"/>
              </a:spcBef>
              <a:buNone/>
            </a:pPr>
            <a:r>
              <a:rPr lang="en-US" sz="3600"/>
              <a:t>Enforceable policies must have formal semantics</a:t>
            </a:r>
            <a:endParaRPr lang="es-ES"/>
          </a:p>
        </p:txBody>
      </p:sp>
      <p:sp>
        <p:nvSpPr>
          <p:cNvPr id="4" name="Marcador de número de diapositiva 3">
            <a:extLst>
              <a:ext uri="{FF2B5EF4-FFF2-40B4-BE49-F238E27FC236}">
                <a16:creationId xmlns:a16="http://schemas.microsoft.com/office/drawing/2014/main" id="{FF8702E0-DF36-4DB8-A6BD-56EC855E2652}"/>
              </a:ext>
            </a:extLst>
          </p:cNvPr>
          <p:cNvSpPr>
            <a:spLocks noGrp="1"/>
          </p:cNvSpPr>
          <p:nvPr>
            <p:ph type="sldNum" sz="quarter" idx="12"/>
          </p:nvPr>
        </p:nvSpPr>
        <p:spPr/>
        <p:txBody>
          <a:bodyPr/>
          <a:lstStyle/>
          <a:p>
            <a:fld id="{989033DA-4FB3-4863-BE40-35B8BF45D7BC}" type="slidenum">
              <a:rPr lang="es-ES" smtClean="0"/>
              <a:pPr/>
              <a:t>39</a:t>
            </a:fld>
            <a:endParaRPr lang="es-ES"/>
          </a:p>
        </p:txBody>
      </p:sp>
    </p:spTree>
    <p:extLst>
      <p:ext uri="{BB962C8B-B14F-4D97-AF65-F5344CB8AC3E}">
        <p14:creationId xmlns:p14="http://schemas.microsoft.com/office/powerpoint/2010/main" val="363056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EED67-8A33-415E-9DD6-7EBB4C79B122}"/>
              </a:ext>
            </a:extLst>
          </p:cNvPr>
          <p:cNvSpPr>
            <a:spLocks noGrp="1"/>
          </p:cNvSpPr>
          <p:nvPr>
            <p:ph type="title"/>
          </p:nvPr>
        </p:nvSpPr>
        <p:spPr/>
        <p:txBody>
          <a:bodyPr/>
          <a:lstStyle/>
          <a:p>
            <a:r>
              <a:rPr lang="es-ES"/>
              <a:t>Policy as an act of communication</a:t>
            </a:r>
          </a:p>
        </p:txBody>
      </p:sp>
      <p:sp>
        <p:nvSpPr>
          <p:cNvPr id="3" name="Marcador de contenido 2">
            <a:extLst>
              <a:ext uri="{FF2B5EF4-FFF2-40B4-BE49-F238E27FC236}">
                <a16:creationId xmlns:a16="http://schemas.microsoft.com/office/drawing/2014/main" id="{76B3740E-7A39-492E-8C24-45FEEA68365E}"/>
              </a:ext>
            </a:extLst>
          </p:cNvPr>
          <p:cNvSpPr>
            <a:spLocks noGrp="1"/>
          </p:cNvSpPr>
          <p:nvPr>
            <p:ph idx="1"/>
          </p:nvPr>
        </p:nvSpPr>
        <p:spPr>
          <a:xfrm>
            <a:off x="107504" y="1600200"/>
            <a:ext cx="9018160" cy="4525963"/>
          </a:xfrm>
        </p:spPr>
        <p:txBody>
          <a:bodyPr>
            <a:normAutofit/>
          </a:bodyPr>
          <a:lstStyle/>
          <a:p>
            <a:r>
              <a:rPr lang="en-US" sz="2800"/>
              <a:t>Bühler's Organon Model (1934) in linguistics </a:t>
            </a:r>
          </a:p>
          <a:p>
            <a:r>
              <a:rPr lang="en-US" sz="2800"/>
              <a:t>Categories on acts of communication</a:t>
            </a:r>
          </a:p>
          <a:p>
            <a:pPr lvl="1"/>
            <a:r>
              <a:rPr lang="en-US" sz="2400" b="1"/>
              <a:t>Expression</a:t>
            </a:r>
            <a:r>
              <a:rPr lang="en-US" sz="2400"/>
              <a:t>. Speaker reveals inner state. </a:t>
            </a:r>
            <a:r>
              <a:rPr lang="en-US" sz="2400">
                <a:solidFill>
                  <a:srgbClr val="C00000"/>
                </a:solidFill>
              </a:rPr>
              <a:t>No truth value.</a:t>
            </a:r>
          </a:p>
          <a:p>
            <a:pPr marL="914400" lvl="2" indent="0">
              <a:buNone/>
            </a:pPr>
            <a:r>
              <a:rPr lang="en-US" i="1"/>
              <a:t>"I like Croatia"</a:t>
            </a:r>
          </a:p>
          <a:p>
            <a:pPr lvl="1"/>
            <a:r>
              <a:rPr lang="en-US" sz="2400" b="1"/>
              <a:t>Representation.</a:t>
            </a:r>
            <a:r>
              <a:rPr lang="en-US" sz="2400"/>
              <a:t> Describes a fact about the world. </a:t>
            </a:r>
            <a:r>
              <a:rPr lang="en-US" sz="2400">
                <a:solidFill>
                  <a:srgbClr val="C00000"/>
                </a:solidFill>
              </a:rPr>
              <a:t>True or false.</a:t>
            </a:r>
            <a:r>
              <a:rPr lang="en-US" sz="2400"/>
              <a:t> </a:t>
            </a:r>
          </a:p>
          <a:p>
            <a:pPr marL="457200" lvl="1" indent="0">
              <a:buNone/>
            </a:pPr>
            <a:r>
              <a:rPr lang="en-US" sz="2400"/>
              <a:t>	</a:t>
            </a:r>
            <a:r>
              <a:rPr lang="en-US" sz="2400" i="1"/>
              <a:t>"I am in Croatia"</a:t>
            </a:r>
          </a:p>
          <a:p>
            <a:pPr lvl="1"/>
            <a:r>
              <a:rPr lang="en-US" sz="2400" b="1"/>
              <a:t>Appeal (</a:t>
            </a:r>
            <a:r>
              <a:rPr lang="en-US" sz="2400" b="1" i="1"/>
              <a:t>conative</a:t>
            </a:r>
            <a:r>
              <a:rPr lang="en-US" sz="2400" b="1"/>
              <a:t>).</a:t>
            </a:r>
            <a:r>
              <a:rPr lang="en-US" sz="2400"/>
              <a:t> Directs the listener to act. </a:t>
            </a:r>
            <a:r>
              <a:rPr lang="en-US" sz="2400">
                <a:solidFill>
                  <a:srgbClr val="C00000"/>
                </a:solidFill>
              </a:rPr>
              <a:t>No truth value</a:t>
            </a:r>
          </a:p>
          <a:p>
            <a:pPr marL="457200" lvl="1" indent="0">
              <a:buNone/>
            </a:pPr>
            <a:r>
              <a:rPr lang="en-US" sz="2400"/>
              <a:t>	</a:t>
            </a:r>
            <a:r>
              <a:rPr lang="en-US" sz="2400" i="1"/>
              <a:t>"Do not enter Croatia"</a:t>
            </a:r>
            <a:endParaRPr lang="es-ES" sz="2400" i="1"/>
          </a:p>
        </p:txBody>
      </p:sp>
      <p:sp>
        <p:nvSpPr>
          <p:cNvPr id="4" name="Marcador de número de diapositiva 3">
            <a:extLst>
              <a:ext uri="{FF2B5EF4-FFF2-40B4-BE49-F238E27FC236}">
                <a16:creationId xmlns:a16="http://schemas.microsoft.com/office/drawing/2014/main" id="{FF8702E0-DF36-4DB8-A6BD-56EC855E2652}"/>
              </a:ext>
            </a:extLst>
          </p:cNvPr>
          <p:cNvSpPr>
            <a:spLocks noGrp="1"/>
          </p:cNvSpPr>
          <p:nvPr>
            <p:ph type="sldNum" sz="quarter" idx="12"/>
          </p:nvPr>
        </p:nvSpPr>
        <p:spPr/>
        <p:txBody>
          <a:bodyPr/>
          <a:lstStyle/>
          <a:p>
            <a:fld id="{989033DA-4FB3-4863-BE40-35B8BF45D7BC}" type="slidenum">
              <a:rPr lang="es-ES" smtClean="0"/>
              <a:pPr/>
              <a:t>4</a:t>
            </a:fld>
            <a:endParaRPr lang="es-ES"/>
          </a:p>
        </p:txBody>
      </p:sp>
    </p:spTree>
    <p:extLst>
      <p:ext uri="{BB962C8B-B14F-4D97-AF65-F5344CB8AC3E}">
        <p14:creationId xmlns:p14="http://schemas.microsoft.com/office/powerpoint/2010/main" val="368505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Syntax vs Semantics</a:t>
            </a:r>
            <a:endParaRPr lang="en-US"/>
          </a:p>
        </p:txBody>
      </p:sp>
      <p:sp>
        <p:nvSpPr>
          <p:cNvPr id="3" name="2 Marcador de contenido"/>
          <p:cNvSpPr>
            <a:spLocks noGrp="1"/>
          </p:cNvSpPr>
          <p:nvPr>
            <p:ph idx="1"/>
          </p:nvPr>
        </p:nvSpPr>
        <p:spPr>
          <a:xfrm>
            <a:off x="457200" y="1600200"/>
            <a:ext cx="8507288" cy="4525963"/>
          </a:xfrm>
        </p:spPr>
        <p:txBody>
          <a:bodyPr/>
          <a:lstStyle/>
          <a:p>
            <a:r>
              <a:rPr lang="en-US"/>
              <a:t>Two generalist definitions from Wikipedia</a:t>
            </a:r>
            <a:r>
              <a:rPr lang="es-ES_tradnl"/>
              <a:t>:</a:t>
            </a:r>
            <a:endParaRPr lang="es-ES"/>
          </a:p>
          <a:p>
            <a:pPr lvl="1"/>
            <a:r>
              <a:rPr lang="en-US" b="1"/>
              <a:t>Syntax</a:t>
            </a:r>
            <a:r>
              <a:rPr lang="en-US"/>
              <a:t>: part of grammar that studies the </a:t>
            </a:r>
            <a:r>
              <a:rPr lang="en-US" u="sng"/>
              <a:t>rules </a:t>
            </a:r>
            <a:r>
              <a:rPr lang="en-US"/>
              <a:t>that govern the combinatorics of syntactic constituents and the formation of units greater than these</a:t>
            </a:r>
            <a:endParaRPr lang="es-ES"/>
          </a:p>
          <a:p>
            <a:pPr lvl="1"/>
            <a:r>
              <a:rPr lang="es-ES_tradnl" b="1"/>
              <a:t>Semantics</a:t>
            </a:r>
            <a:r>
              <a:rPr lang="es-ES_tradnl"/>
              <a:t>: </a:t>
            </a:r>
            <a:r>
              <a:rPr lang="en-US"/>
              <a:t>The term semantics (of Greek origin:</a:t>
            </a:r>
            <a:r>
              <a:rPr lang="es-ES"/>
              <a:t> «</a:t>
            </a:r>
            <a:r>
              <a:rPr lang="es-ES" i="1"/>
              <a:t>lo que tiene significado»</a:t>
            </a:r>
            <a:r>
              <a:rPr lang="es-ES"/>
              <a:t>) </a:t>
            </a:r>
            <a:r>
              <a:rPr lang="en-US"/>
              <a:t>refers to the aspects of the </a:t>
            </a:r>
            <a:r>
              <a:rPr lang="en-US" u="sng"/>
              <a:t>meaning</a:t>
            </a:r>
            <a:r>
              <a:rPr lang="en-US"/>
              <a:t>, sense or interpretation of linguistic signs such as symbols, words, expressions or formal representations.</a:t>
            </a:r>
            <a:endParaRPr lang="es-ES_tradnl" dirty="0"/>
          </a:p>
        </p:txBody>
      </p:sp>
      <p:sp>
        <p:nvSpPr>
          <p:cNvPr id="5" name="4 Marcador de número de diapositiva"/>
          <p:cNvSpPr>
            <a:spLocks noGrp="1"/>
          </p:cNvSpPr>
          <p:nvPr>
            <p:ph type="sldNum" sz="quarter" idx="12"/>
          </p:nvPr>
        </p:nvSpPr>
        <p:spPr/>
        <p:txBody>
          <a:bodyPr/>
          <a:lstStyle/>
          <a:p>
            <a:r>
              <a:rPr lang="es-ES"/>
              <a:t>.</a:t>
            </a:r>
            <a:fld id="{6B5A57B2-1EBD-4091-B82A-048719E51FB6}" type="slidenum">
              <a:rPr lang="es-ES" smtClean="0"/>
              <a:pPr/>
              <a:t>40</a:t>
            </a:fld>
            <a:endParaRPr lang="es-ES"/>
          </a:p>
        </p:txBody>
      </p:sp>
    </p:spTree>
    <p:extLst>
      <p:ext uri="{BB962C8B-B14F-4D97-AF65-F5344CB8AC3E}">
        <p14:creationId xmlns:p14="http://schemas.microsoft.com/office/powerpoint/2010/main" val="2438007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43D40-EECE-45FF-B19C-CE304629ADF9}"/>
              </a:ext>
            </a:extLst>
          </p:cNvPr>
          <p:cNvSpPr>
            <a:spLocks noGrp="1"/>
          </p:cNvSpPr>
          <p:nvPr>
            <p:ph type="title"/>
          </p:nvPr>
        </p:nvSpPr>
        <p:spPr>
          <a:xfrm>
            <a:off x="611560" y="274638"/>
            <a:ext cx="7344816" cy="457199"/>
          </a:xfrm>
        </p:spPr>
        <p:txBody>
          <a:bodyPr/>
          <a:lstStyle/>
          <a:p>
            <a:r>
              <a:rPr lang="es-ES"/>
              <a:t>Syntax and semantics</a:t>
            </a:r>
          </a:p>
        </p:txBody>
      </p:sp>
      <p:sp>
        <p:nvSpPr>
          <p:cNvPr id="3" name="2 Marcador de contenido"/>
          <p:cNvSpPr>
            <a:spLocks noGrp="1"/>
          </p:cNvSpPr>
          <p:nvPr>
            <p:ph idx="1"/>
          </p:nvPr>
        </p:nvSpPr>
        <p:spPr>
          <a:xfrm>
            <a:off x="0" y="1052736"/>
            <a:ext cx="9125664" cy="4525963"/>
          </a:xfrm>
        </p:spPr>
        <p:txBody>
          <a:bodyPr/>
          <a:lstStyle/>
          <a:p>
            <a:r>
              <a:rPr lang="es-ES_tradnl"/>
              <a:t>Another invented formal language:</a:t>
            </a:r>
          </a:p>
          <a:p>
            <a:pPr lvl="1"/>
            <a:r>
              <a:rPr lang="es-ES_tradnl"/>
              <a:t>Alphabet of primitive symbols: {p,r,c,a,r,d,P,T,C,A,R,D,-}</a:t>
            </a:r>
          </a:p>
          <a:p>
            <a:pPr lvl="1"/>
            <a:r>
              <a:rPr lang="en-US"/>
              <a:t>Syntactic rules that indicate whether a sequence is legal</a:t>
            </a:r>
            <a:endParaRPr lang="es-ES_tradnl"/>
          </a:p>
          <a:p>
            <a:pPr lvl="2"/>
            <a:r>
              <a:rPr lang="en-US"/>
              <a:t>A1: Each sequence consists of exactly 64 consecutive signs</a:t>
            </a:r>
            <a:endParaRPr lang="es-ES_tradnl"/>
          </a:p>
          <a:p>
            <a:pPr lvl="2"/>
            <a:r>
              <a:rPr lang="en-US"/>
              <a:t>A2: Once and only once do the symbols "r", "R" appear</a:t>
            </a:r>
            <a:endParaRPr lang="es-ES_tradnl"/>
          </a:p>
          <a:p>
            <a:pPr lvl="2"/>
            <a:r>
              <a:rPr lang="en-US"/>
              <a:t>A3: Symbols {p,P} cannot appear in either the first 8 or the last 8 positions</a:t>
            </a:r>
            <a:endParaRPr lang="es-ES_tradnl"/>
          </a:p>
          <a:p>
            <a:pPr lvl="1"/>
            <a:r>
              <a:rPr lang="es-ES_tradnl"/>
              <a:t>Examples of well-formed formulas:</a:t>
            </a:r>
          </a:p>
          <a:p>
            <a:pPr lvl="2"/>
            <a:r>
              <a:rPr lang="es-ES_tradnl" sz="1600">
                <a:latin typeface="Consolas" panose="020B0609020204030204" pitchFamily="49" charset="0"/>
              </a:rPr>
              <a:t>tcadractpppppppp--------------------------------PPPPPPPPTCADRACT</a:t>
            </a:r>
          </a:p>
          <a:p>
            <a:pPr lvl="2"/>
            <a:r>
              <a:rPr lang="es-ES_tradnl" sz="1600">
                <a:latin typeface="Consolas" panose="020B0609020204030204" pitchFamily="49" charset="0"/>
              </a:rPr>
              <a:t>-r--R-----------------------------------------------------------</a:t>
            </a:r>
            <a:endParaRPr lang="es-ES" sz="1600">
              <a:latin typeface="Consolas" panose="020B0609020204030204" pitchFamily="49" charset="0"/>
            </a:endParaRPr>
          </a:p>
        </p:txBody>
      </p:sp>
      <p:sp>
        <p:nvSpPr>
          <p:cNvPr id="5" name="4 Marcador de número de diapositiva"/>
          <p:cNvSpPr>
            <a:spLocks noGrp="1"/>
          </p:cNvSpPr>
          <p:nvPr>
            <p:ph type="sldNum" sz="quarter" idx="12"/>
          </p:nvPr>
        </p:nvSpPr>
        <p:spPr/>
        <p:txBody>
          <a:bodyPr/>
          <a:lstStyle/>
          <a:p>
            <a:r>
              <a:rPr lang="es-ES"/>
              <a:t>.</a:t>
            </a:r>
            <a:fld id="{6B5A57B2-1EBD-4091-B82A-048719E51FB6}" type="slidenum">
              <a:rPr lang="es-ES" smtClean="0"/>
              <a:pPr/>
              <a:t>41</a:t>
            </a:fld>
            <a:endParaRPr lang="es-ES"/>
          </a:p>
        </p:txBody>
      </p:sp>
    </p:spTree>
    <p:extLst>
      <p:ext uri="{BB962C8B-B14F-4D97-AF65-F5344CB8AC3E}">
        <p14:creationId xmlns:p14="http://schemas.microsoft.com/office/powerpoint/2010/main" val="2854766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A01BE-0288-4099-8A15-E672398BC019}"/>
              </a:ext>
            </a:extLst>
          </p:cNvPr>
          <p:cNvSpPr>
            <a:spLocks noGrp="1"/>
          </p:cNvSpPr>
          <p:nvPr>
            <p:ph type="title"/>
          </p:nvPr>
        </p:nvSpPr>
        <p:spPr>
          <a:xfrm>
            <a:off x="611560" y="274638"/>
            <a:ext cx="7344816" cy="636241"/>
          </a:xfrm>
        </p:spPr>
        <p:txBody>
          <a:bodyPr/>
          <a:lstStyle/>
          <a:p>
            <a:r>
              <a:rPr lang="es-ES"/>
              <a:t>Syntax and semantics</a:t>
            </a:r>
          </a:p>
        </p:txBody>
      </p:sp>
      <p:sp>
        <p:nvSpPr>
          <p:cNvPr id="3" name="2 Marcador de contenido"/>
          <p:cNvSpPr>
            <a:spLocks noGrp="1"/>
          </p:cNvSpPr>
          <p:nvPr>
            <p:ph idx="1"/>
          </p:nvPr>
        </p:nvSpPr>
        <p:spPr>
          <a:xfrm>
            <a:off x="0" y="1080972"/>
            <a:ext cx="9125664" cy="4525963"/>
          </a:xfrm>
        </p:spPr>
        <p:txBody>
          <a:bodyPr/>
          <a:lstStyle/>
          <a:p>
            <a:pPr lvl="1"/>
            <a:r>
              <a:rPr lang="es-ES_tradnl"/>
              <a:t>Examples of well-formed formulas:</a:t>
            </a:r>
          </a:p>
          <a:p>
            <a:r>
              <a:rPr lang="es-ES_tradnl" sz="1800">
                <a:latin typeface="Consolas" panose="020B0609020204030204" pitchFamily="49" charset="0"/>
                <a:cs typeface="Courier New" pitchFamily="49" charset="0"/>
              </a:rPr>
              <a:t>tcadractpppppppp--------------------------------PPPPPPPPTCADRACT</a:t>
            </a:r>
          </a:p>
          <a:p>
            <a:r>
              <a:rPr lang="es-ES_tradnl" sz="1800">
                <a:latin typeface="Consolas" panose="020B0609020204030204" pitchFamily="49" charset="0"/>
                <a:cs typeface="Courier New" pitchFamily="49" charset="0"/>
              </a:rPr>
              <a:t>--r-R---p-------------------------------------------------------</a:t>
            </a:r>
          </a:p>
          <a:p>
            <a:pPr marL="914400" lvl="2" indent="0">
              <a:buNone/>
            </a:pPr>
            <a:endParaRPr lang="es-ES" sz="1600">
              <a:latin typeface="Courier New" pitchFamily="49" charset="0"/>
              <a:cs typeface="Courier New" pitchFamily="49" charset="0"/>
            </a:endParaRPr>
          </a:p>
          <a:p>
            <a:pPr lvl="1"/>
            <a:endParaRPr lang="es-ES_tradnl"/>
          </a:p>
          <a:p>
            <a:pPr lvl="1"/>
            <a:endParaRPr lang="es-ES_tradnl"/>
          </a:p>
          <a:p>
            <a:pPr lvl="1"/>
            <a:endParaRPr lang="es-ES_tradnl"/>
          </a:p>
          <a:p>
            <a:pPr lvl="1"/>
            <a:endParaRPr lang="es-ES_tradnl"/>
          </a:p>
          <a:p>
            <a:pPr lvl="1"/>
            <a:endParaRPr lang="es-ES_tradnl"/>
          </a:p>
          <a:p>
            <a:pPr lvl="1"/>
            <a:endParaRPr lang="es-ES_tradnl"/>
          </a:p>
        </p:txBody>
      </p:sp>
      <p:sp>
        <p:nvSpPr>
          <p:cNvPr id="5" name="4 Marcador de número de diapositiva"/>
          <p:cNvSpPr>
            <a:spLocks noGrp="1"/>
          </p:cNvSpPr>
          <p:nvPr>
            <p:ph type="sldNum" sz="quarter" idx="12"/>
          </p:nvPr>
        </p:nvSpPr>
        <p:spPr/>
        <p:txBody>
          <a:bodyPr/>
          <a:lstStyle/>
          <a:p>
            <a:r>
              <a:rPr lang="es-ES"/>
              <a:t>.</a:t>
            </a:r>
            <a:fld id="{6B5A57B2-1EBD-4091-B82A-048719E51FB6}" type="slidenum">
              <a:rPr lang="es-ES" smtClean="0"/>
              <a:pPr/>
              <a:t>42</a:t>
            </a:fld>
            <a:endParaRPr lang="es-E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003" y="2900478"/>
            <a:ext cx="28194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946" y="2893946"/>
            <a:ext cx="28384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033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E65EF-885A-4A6F-8294-8910A43FC3AA}"/>
              </a:ext>
            </a:extLst>
          </p:cNvPr>
          <p:cNvSpPr>
            <a:spLocks noGrp="1"/>
          </p:cNvSpPr>
          <p:nvPr>
            <p:ph type="title"/>
          </p:nvPr>
        </p:nvSpPr>
        <p:spPr/>
        <p:txBody>
          <a:bodyPr/>
          <a:lstStyle/>
          <a:p>
            <a:r>
              <a:rPr lang="es-ES"/>
              <a:t>Semantics is about interpretation</a:t>
            </a:r>
          </a:p>
        </p:txBody>
      </p:sp>
      <p:sp>
        <p:nvSpPr>
          <p:cNvPr id="4" name="Marcador de número de diapositiva 3">
            <a:extLst>
              <a:ext uri="{FF2B5EF4-FFF2-40B4-BE49-F238E27FC236}">
                <a16:creationId xmlns:a16="http://schemas.microsoft.com/office/drawing/2014/main" id="{F5E77120-B22B-4BF9-B59A-0602E82E5A23}"/>
              </a:ext>
            </a:extLst>
          </p:cNvPr>
          <p:cNvSpPr>
            <a:spLocks noGrp="1"/>
          </p:cNvSpPr>
          <p:nvPr>
            <p:ph type="sldNum" sz="quarter" idx="12"/>
          </p:nvPr>
        </p:nvSpPr>
        <p:spPr/>
        <p:txBody>
          <a:bodyPr/>
          <a:lstStyle/>
          <a:p>
            <a:fld id="{989033DA-4FB3-4863-BE40-35B8BF45D7BC}" type="slidenum">
              <a:rPr lang="es-ES" smtClean="0"/>
              <a:pPr/>
              <a:t>43</a:t>
            </a:fld>
            <a:endParaRPr lang="es-ES"/>
          </a:p>
        </p:txBody>
      </p:sp>
      <p:pic>
        <p:nvPicPr>
          <p:cNvPr id="5" name="Picture 3">
            <a:extLst>
              <a:ext uri="{FF2B5EF4-FFF2-40B4-BE49-F238E27FC236}">
                <a16:creationId xmlns:a16="http://schemas.microsoft.com/office/drawing/2014/main" id="{35BDC69C-5220-4FD1-B3C1-2D072C9D8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108" y="2165423"/>
            <a:ext cx="28384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a:extLst>
              <a:ext uri="{FF2B5EF4-FFF2-40B4-BE49-F238E27FC236}">
                <a16:creationId xmlns:a16="http://schemas.microsoft.com/office/drawing/2014/main" id="{F26F9A54-C0C9-4151-BCF4-6B7EEEAAED0B}"/>
              </a:ext>
            </a:extLst>
          </p:cNvPr>
          <p:cNvSpPr/>
          <p:nvPr/>
        </p:nvSpPr>
        <p:spPr>
          <a:xfrm>
            <a:off x="786810" y="2499778"/>
            <a:ext cx="1392865" cy="2308324"/>
          </a:xfrm>
          <a:prstGeom prst="rect">
            <a:avLst/>
          </a:prstGeom>
        </p:spPr>
        <p:txBody>
          <a:bodyPr wrap="square">
            <a:spAutoFit/>
          </a:bodyPr>
          <a:lstStyle/>
          <a:p>
            <a:r>
              <a:rPr lang="es-ES_tradnl">
                <a:latin typeface="Courier New" pitchFamily="49" charset="0"/>
                <a:cs typeface="Courier New" pitchFamily="49" charset="0"/>
              </a:rPr>
              <a:t>tcadractpppppppp--------------------------------PPPPPPPPTCADRACT</a:t>
            </a:r>
            <a:endParaRPr lang="en-US"/>
          </a:p>
        </p:txBody>
      </p:sp>
      <p:sp>
        <p:nvSpPr>
          <p:cNvPr id="7" name="Flecha derecha 8">
            <a:extLst>
              <a:ext uri="{FF2B5EF4-FFF2-40B4-BE49-F238E27FC236}">
                <a16:creationId xmlns:a16="http://schemas.microsoft.com/office/drawing/2014/main" id="{35D34523-CAAC-4680-814C-5F3ACEF535AD}"/>
              </a:ext>
            </a:extLst>
          </p:cNvPr>
          <p:cNvSpPr/>
          <p:nvPr/>
        </p:nvSpPr>
        <p:spPr>
          <a:xfrm>
            <a:off x="2849526" y="3429000"/>
            <a:ext cx="2445488" cy="568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CE5945FA-1B50-4C8D-BB17-AA36BB7E4845}"/>
              </a:ext>
            </a:extLst>
          </p:cNvPr>
          <p:cNvSpPr txBox="1"/>
          <p:nvPr/>
        </p:nvSpPr>
        <p:spPr>
          <a:xfrm>
            <a:off x="2628900" y="2844225"/>
            <a:ext cx="2518125" cy="584775"/>
          </a:xfrm>
          <a:prstGeom prst="rect">
            <a:avLst/>
          </a:prstGeom>
          <a:noFill/>
        </p:spPr>
        <p:txBody>
          <a:bodyPr wrap="none" rtlCol="0">
            <a:spAutoFit/>
          </a:bodyPr>
          <a:lstStyle/>
          <a:p>
            <a:r>
              <a:rPr lang="en-US" sz="3200"/>
              <a:t>interpretation</a:t>
            </a:r>
          </a:p>
        </p:txBody>
      </p:sp>
    </p:spTree>
    <p:extLst>
      <p:ext uri="{BB962C8B-B14F-4D97-AF65-F5344CB8AC3E}">
        <p14:creationId xmlns:p14="http://schemas.microsoft.com/office/powerpoint/2010/main" val="2288566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B573038-91B7-4BAF-B473-534A0BC814D8}"/>
              </a:ext>
            </a:extLst>
          </p:cNvPr>
          <p:cNvSpPr>
            <a:spLocks noGrp="1"/>
          </p:cNvSpPr>
          <p:nvPr>
            <p:ph type="title"/>
          </p:nvPr>
        </p:nvSpPr>
        <p:spPr/>
        <p:txBody>
          <a:bodyPr/>
          <a:lstStyle/>
          <a:p>
            <a:r>
              <a:rPr lang="es-ES"/>
              <a:t>Example: interpretation in </a:t>
            </a:r>
            <a:r>
              <a:rPr lang="es-ES" b="1"/>
              <a:t>propositional logic</a:t>
            </a:r>
          </a:p>
        </p:txBody>
      </p:sp>
      <p:sp>
        <p:nvSpPr>
          <p:cNvPr id="5" name="Marcador de número de diapositiva 4"/>
          <p:cNvSpPr>
            <a:spLocks noGrp="1"/>
          </p:cNvSpPr>
          <p:nvPr>
            <p:ph type="sldNum" sz="quarter" idx="12"/>
          </p:nvPr>
        </p:nvSpPr>
        <p:spPr/>
        <p:txBody>
          <a:bodyPr/>
          <a:lstStyle/>
          <a:p>
            <a:r>
              <a:rPr lang="es-ES"/>
              <a:t>.</a:t>
            </a:r>
            <a:fld id="{6B5A57B2-1EBD-4091-B82A-048719E51FB6}" type="slidenum">
              <a:rPr lang="es-ES" smtClean="0"/>
              <a:pPr/>
              <a:t>44</a:t>
            </a:fld>
            <a:endParaRPr lang="es-ES"/>
          </a:p>
        </p:txBody>
      </p:sp>
      <p:sp>
        <p:nvSpPr>
          <p:cNvPr id="9" name="Flecha derecha 8"/>
          <p:cNvSpPr/>
          <p:nvPr/>
        </p:nvSpPr>
        <p:spPr>
          <a:xfrm>
            <a:off x="2849526" y="3429000"/>
            <a:ext cx="2445488" cy="568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2628900" y="2844225"/>
            <a:ext cx="2518125" cy="584775"/>
          </a:xfrm>
          <a:prstGeom prst="rect">
            <a:avLst/>
          </a:prstGeom>
          <a:noFill/>
        </p:spPr>
        <p:txBody>
          <a:bodyPr wrap="none" rtlCol="0">
            <a:spAutoFit/>
          </a:bodyPr>
          <a:lstStyle/>
          <a:p>
            <a:r>
              <a:rPr lang="en-US" sz="3200"/>
              <a:t>interpretation</a:t>
            </a:r>
          </a:p>
        </p:txBody>
      </p:sp>
      <p:sp>
        <p:nvSpPr>
          <p:cNvPr id="2" name="Rectángulo 1"/>
          <p:cNvSpPr/>
          <p:nvPr/>
        </p:nvSpPr>
        <p:spPr>
          <a:xfrm>
            <a:off x="210005" y="2982179"/>
            <a:ext cx="2308582" cy="1015663"/>
          </a:xfrm>
          <a:prstGeom prst="rect">
            <a:avLst/>
          </a:prstGeom>
        </p:spPr>
        <p:txBody>
          <a:bodyPr wrap="square">
            <a:spAutoFit/>
          </a:bodyPr>
          <a:lstStyle/>
          <a:p>
            <a:r>
              <a:rPr lang="es-ES" sz="6000">
                <a:solidFill>
                  <a:srgbClr val="C00000"/>
                </a:solidFill>
                <a:latin typeface="Lucida Calligraphy" pitchFamily="66" charset="0"/>
              </a:rPr>
              <a:t>wff</a:t>
            </a:r>
            <a:endParaRPr lang="en-US" sz="6000">
              <a:solidFill>
                <a:srgbClr val="C00000"/>
              </a:solidFill>
            </a:endParaRPr>
          </a:p>
        </p:txBody>
      </p:sp>
      <p:sp>
        <p:nvSpPr>
          <p:cNvPr id="3" name="CuadroTexto 2"/>
          <p:cNvSpPr txBox="1"/>
          <p:nvPr/>
        </p:nvSpPr>
        <p:spPr>
          <a:xfrm>
            <a:off x="6215187" y="2982179"/>
            <a:ext cx="1930080" cy="1200329"/>
          </a:xfrm>
          <a:prstGeom prst="rect">
            <a:avLst/>
          </a:prstGeom>
          <a:noFill/>
        </p:spPr>
        <p:txBody>
          <a:bodyPr wrap="none" rtlCol="0">
            <a:spAutoFit/>
          </a:bodyPr>
          <a:lstStyle/>
          <a:p>
            <a:pPr algn="ctr"/>
            <a:r>
              <a:rPr lang="en-US" sz="3600">
                <a:solidFill>
                  <a:srgbClr val="C00000"/>
                </a:solidFill>
              </a:rPr>
              <a:t>TRUE</a:t>
            </a:r>
          </a:p>
          <a:p>
            <a:pPr algn="ctr"/>
            <a:r>
              <a:rPr lang="en-US" sz="3600">
                <a:solidFill>
                  <a:srgbClr val="C00000"/>
                </a:solidFill>
              </a:rPr>
              <a:t>OR FALSE</a:t>
            </a:r>
          </a:p>
        </p:txBody>
      </p:sp>
      <p:sp>
        <p:nvSpPr>
          <p:cNvPr id="8" name="Rectángulo 7">
            <a:extLst>
              <a:ext uri="{FF2B5EF4-FFF2-40B4-BE49-F238E27FC236}">
                <a16:creationId xmlns:a16="http://schemas.microsoft.com/office/drawing/2014/main" id="{9726F85B-FB87-4C67-8C94-A2630C94B2D4}"/>
              </a:ext>
            </a:extLst>
          </p:cNvPr>
          <p:cNvSpPr/>
          <p:nvPr/>
        </p:nvSpPr>
        <p:spPr>
          <a:xfrm>
            <a:off x="814050" y="4611124"/>
            <a:ext cx="7344816" cy="1077218"/>
          </a:xfrm>
          <a:prstGeom prst="rect">
            <a:avLst/>
          </a:prstGeom>
        </p:spPr>
        <p:txBody>
          <a:bodyPr wrap="square">
            <a:spAutoFit/>
          </a:bodyPr>
          <a:lstStyle/>
          <a:p>
            <a:pPr algn="ctr"/>
            <a:r>
              <a:rPr lang="en-US" sz="3200">
                <a:latin typeface="+mj-lt"/>
                <a:cs typeface="Times New Roman" pitchFamily="18" charset="0"/>
              </a:rPr>
              <a:t>Interpreting a formula in propositional logic means attributing to it a truth value</a:t>
            </a:r>
            <a:endParaRPr lang="es-ES" sz="3200">
              <a:latin typeface="+mj-lt"/>
              <a:cs typeface="Times New Roman" pitchFamily="18" charset="0"/>
            </a:endParaRPr>
          </a:p>
        </p:txBody>
      </p:sp>
      <p:sp>
        <p:nvSpPr>
          <p:cNvPr id="13" name="5 CuadroTexto">
            <a:extLst>
              <a:ext uri="{FF2B5EF4-FFF2-40B4-BE49-F238E27FC236}">
                <a16:creationId xmlns:a16="http://schemas.microsoft.com/office/drawing/2014/main" id="{F11ECA8A-45AA-454C-98C9-C195EACC3D7C}"/>
              </a:ext>
            </a:extLst>
          </p:cNvPr>
          <p:cNvSpPr txBox="1"/>
          <p:nvPr/>
        </p:nvSpPr>
        <p:spPr>
          <a:xfrm>
            <a:off x="548640" y="5963037"/>
            <a:ext cx="8046720" cy="461665"/>
          </a:xfrm>
          <a:prstGeom prst="rect">
            <a:avLst/>
          </a:prstGeom>
          <a:solidFill>
            <a:srgbClr val="FFC000"/>
          </a:solidFill>
          <a:ln>
            <a:solidFill>
              <a:schemeClr val="tx1"/>
            </a:solidFill>
          </a:ln>
        </p:spPr>
        <p:txBody>
          <a:bodyPr wrap="square" rtlCol="0">
            <a:spAutoFit/>
          </a:bodyPr>
          <a:lstStyle/>
          <a:p>
            <a:pPr algn="ctr"/>
            <a:r>
              <a:rPr lang="es-ES" sz="2400">
                <a:latin typeface="Times New Roman" pitchFamily="18" charset="0"/>
                <a:cs typeface="Times New Roman" pitchFamily="18" charset="0"/>
              </a:rPr>
              <a:t>Interpreatation as function from </a:t>
            </a:r>
            <a:r>
              <a:rPr lang="es-ES" sz="2400">
                <a:latin typeface="Lucida Calligraphy" pitchFamily="66" charset="0"/>
              </a:rPr>
              <a:t>wff</a:t>
            </a:r>
            <a:r>
              <a:rPr lang="es-ES" sz="2400" baseline="-25000">
                <a:latin typeface="Lucida Calligraphy" pitchFamily="66" charset="0"/>
              </a:rPr>
              <a:t>A</a:t>
            </a:r>
            <a:r>
              <a:rPr lang="es-ES" sz="2400"/>
              <a:t> </a:t>
            </a:r>
            <a:r>
              <a:rPr lang="es-ES" sz="2400">
                <a:latin typeface="Times New Roman" pitchFamily="18" charset="0"/>
                <a:cs typeface="Times New Roman" pitchFamily="18" charset="0"/>
              </a:rPr>
              <a:t>to</a:t>
            </a:r>
            <a:r>
              <a:rPr lang="es-ES" sz="2400"/>
              <a:t> {</a:t>
            </a:r>
            <a:r>
              <a:rPr lang="es-ES" sz="2400">
                <a:latin typeface="Times New Roman" pitchFamily="18" charset="0"/>
                <a:cs typeface="Times New Roman" pitchFamily="18" charset="0"/>
              </a:rPr>
              <a:t>true,false</a:t>
            </a:r>
            <a:r>
              <a:rPr lang="es-ES" sz="2400"/>
              <a:t>}</a:t>
            </a:r>
          </a:p>
        </p:txBody>
      </p:sp>
    </p:spTree>
    <p:extLst>
      <p:ext uri="{BB962C8B-B14F-4D97-AF65-F5344CB8AC3E}">
        <p14:creationId xmlns:p14="http://schemas.microsoft.com/office/powerpoint/2010/main" val="4156609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B573038-91B7-4BAF-B473-534A0BC814D8}"/>
              </a:ext>
            </a:extLst>
          </p:cNvPr>
          <p:cNvSpPr>
            <a:spLocks noGrp="1"/>
          </p:cNvSpPr>
          <p:nvPr>
            <p:ph type="title"/>
          </p:nvPr>
        </p:nvSpPr>
        <p:spPr/>
        <p:txBody>
          <a:bodyPr/>
          <a:lstStyle/>
          <a:p>
            <a:r>
              <a:rPr lang="es-ES"/>
              <a:t>Example: interpretation in </a:t>
            </a:r>
            <a:br>
              <a:rPr lang="es-ES"/>
            </a:br>
            <a:r>
              <a:rPr lang="es-ES" b="1"/>
              <a:t>policies</a:t>
            </a:r>
            <a:r>
              <a:rPr lang="es-ES"/>
              <a:t> </a:t>
            </a:r>
            <a:r>
              <a:rPr lang="es-ES" b="1"/>
              <a:t>for access control</a:t>
            </a:r>
          </a:p>
        </p:txBody>
      </p:sp>
      <p:sp>
        <p:nvSpPr>
          <p:cNvPr id="5" name="Marcador de número de diapositiva 4"/>
          <p:cNvSpPr>
            <a:spLocks noGrp="1"/>
          </p:cNvSpPr>
          <p:nvPr>
            <p:ph type="sldNum" sz="quarter" idx="12"/>
          </p:nvPr>
        </p:nvSpPr>
        <p:spPr/>
        <p:txBody>
          <a:bodyPr/>
          <a:lstStyle/>
          <a:p>
            <a:r>
              <a:rPr lang="es-ES"/>
              <a:t>.</a:t>
            </a:r>
            <a:fld id="{6B5A57B2-1EBD-4091-B82A-048719E51FB6}" type="slidenum">
              <a:rPr lang="es-ES" smtClean="0"/>
              <a:pPr/>
              <a:t>45</a:t>
            </a:fld>
            <a:endParaRPr lang="es-ES"/>
          </a:p>
        </p:txBody>
      </p:sp>
      <p:sp>
        <p:nvSpPr>
          <p:cNvPr id="9" name="Flecha derecha 8"/>
          <p:cNvSpPr/>
          <p:nvPr/>
        </p:nvSpPr>
        <p:spPr>
          <a:xfrm>
            <a:off x="2849526" y="3429000"/>
            <a:ext cx="2445488" cy="568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2628900" y="2844225"/>
            <a:ext cx="2518125" cy="584775"/>
          </a:xfrm>
          <a:prstGeom prst="rect">
            <a:avLst/>
          </a:prstGeom>
          <a:noFill/>
        </p:spPr>
        <p:txBody>
          <a:bodyPr wrap="none" rtlCol="0">
            <a:spAutoFit/>
          </a:bodyPr>
          <a:lstStyle/>
          <a:p>
            <a:r>
              <a:rPr lang="en-US" sz="3200"/>
              <a:t>interpretation</a:t>
            </a:r>
          </a:p>
        </p:txBody>
      </p:sp>
      <p:sp>
        <p:nvSpPr>
          <p:cNvPr id="2" name="Rectángulo 1"/>
          <p:cNvSpPr/>
          <p:nvPr/>
        </p:nvSpPr>
        <p:spPr>
          <a:xfrm>
            <a:off x="210005" y="2982179"/>
            <a:ext cx="2308582" cy="1015663"/>
          </a:xfrm>
          <a:prstGeom prst="rect">
            <a:avLst/>
          </a:prstGeom>
        </p:spPr>
        <p:txBody>
          <a:bodyPr wrap="square">
            <a:spAutoFit/>
          </a:bodyPr>
          <a:lstStyle/>
          <a:p>
            <a:r>
              <a:rPr lang="es-ES" sz="6000">
                <a:solidFill>
                  <a:srgbClr val="C00000"/>
                </a:solidFill>
                <a:latin typeface="Lucida Calligraphy" pitchFamily="66" charset="0"/>
              </a:rPr>
              <a:t>wff</a:t>
            </a:r>
            <a:endParaRPr lang="en-US" sz="6000">
              <a:solidFill>
                <a:srgbClr val="C00000"/>
              </a:solidFill>
            </a:endParaRPr>
          </a:p>
        </p:txBody>
      </p:sp>
      <p:sp>
        <p:nvSpPr>
          <p:cNvPr id="3" name="CuadroTexto 2"/>
          <p:cNvSpPr txBox="1"/>
          <p:nvPr/>
        </p:nvSpPr>
        <p:spPr>
          <a:xfrm>
            <a:off x="5672155" y="2982179"/>
            <a:ext cx="3016147" cy="1200329"/>
          </a:xfrm>
          <a:prstGeom prst="rect">
            <a:avLst/>
          </a:prstGeom>
          <a:noFill/>
        </p:spPr>
        <p:txBody>
          <a:bodyPr wrap="none" rtlCol="0">
            <a:spAutoFit/>
          </a:bodyPr>
          <a:lstStyle/>
          <a:p>
            <a:pPr algn="ctr"/>
            <a:r>
              <a:rPr lang="en-US" sz="3600">
                <a:solidFill>
                  <a:srgbClr val="C00000"/>
                </a:solidFill>
              </a:rPr>
              <a:t>ACCESS</a:t>
            </a:r>
          </a:p>
          <a:p>
            <a:pPr algn="ctr"/>
            <a:r>
              <a:rPr lang="en-US" sz="3600">
                <a:solidFill>
                  <a:srgbClr val="C00000"/>
                </a:solidFill>
              </a:rPr>
              <a:t>or NOT ACCESS</a:t>
            </a:r>
          </a:p>
        </p:txBody>
      </p:sp>
      <p:sp>
        <p:nvSpPr>
          <p:cNvPr id="8" name="Rectángulo 7">
            <a:extLst>
              <a:ext uri="{FF2B5EF4-FFF2-40B4-BE49-F238E27FC236}">
                <a16:creationId xmlns:a16="http://schemas.microsoft.com/office/drawing/2014/main" id="{9726F85B-FB87-4C67-8C94-A2630C94B2D4}"/>
              </a:ext>
            </a:extLst>
          </p:cNvPr>
          <p:cNvSpPr/>
          <p:nvPr/>
        </p:nvSpPr>
        <p:spPr>
          <a:xfrm>
            <a:off x="814050" y="4611124"/>
            <a:ext cx="7344816" cy="584775"/>
          </a:xfrm>
          <a:prstGeom prst="rect">
            <a:avLst/>
          </a:prstGeom>
        </p:spPr>
        <p:txBody>
          <a:bodyPr wrap="square">
            <a:spAutoFit/>
          </a:bodyPr>
          <a:lstStyle/>
          <a:p>
            <a:pPr algn="ctr"/>
            <a:r>
              <a:rPr lang="en-US" sz="3200">
                <a:latin typeface="+mj-lt"/>
                <a:cs typeface="Times New Roman" pitchFamily="18" charset="0"/>
              </a:rPr>
              <a:t>Interpreting a policy for access control</a:t>
            </a:r>
            <a:endParaRPr lang="es-ES" sz="3200">
              <a:latin typeface="+mj-lt"/>
              <a:cs typeface="Times New Roman" pitchFamily="18" charset="0"/>
            </a:endParaRPr>
          </a:p>
        </p:txBody>
      </p:sp>
      <p:sp>
        <p:nvSpPr>
          <p:cNvPr id="13" name="5 CuadroTexto">
            <a:extLst>
              <a:ext uri="{FF2B5EF4-FFF2-40B4-BE49-F238E27FC236}">
                <a16:creationId xmlns:a16="http://schemas.microsoft.com/office/drawing/2014/main" id="{F11ECA8A-45AA-454C-98C9-C195EACC3D7C}"/>
              </a:ext>
            </a:extLst>
          </p:cNvPr>
          <p:cNvSpPr txBox="1"/>
          <p:nvPr/>
        </p:nvSpPr>
        <p:spPr>
          <a:xfrm>
            <a:off x="548640" y="5963037"/>
            <a:ext cx="8046720" cy="461665"/>
          </a:xfrm>
          <a:prstGeom prst="rect">
            <a:avLst/>
          </a:prstGeom>
          <a:solidFill>
            <a:srgbClr val="FFC000"/>
          </a:solidFill>
          <a:ln>
            <a:solidFill>
              <a:schemeClr val="tx1"/>
            </a:solidFill>
          </a:ln>
        </p:spPr>
        <p:txBody>
          <a:bodyPr wrap="square" rtlCol="0">
            <a:spAutoFit/>
          </a:bodyPr>
          <a:lstStyle/>
          <a:p>
            <a:pPr algn="ctr"/>
            <a:r>
              <a:rPr lang="es-ES" sz="2400">
                <a:latin typeface="Times New Roman" pitchFamily="18" charset="0"/>
                <a:cs typeface="Times New Roman" pitchFamily="18" charset="0"/>
              </a:rPr>
              <a:t>Interpreatation as function from </a:t>
            </a:r>
            <a:r>
              <a:rPr lang="es-ES" sz="2400">
                <a:latin typeface="Lucida Calligraphy" pitchFamily="66" charset="0"/>
              </a:rPr>
              <a:t>wff</a:t>
            </a:r>
            <a:r>
              <a:rPr lang="es-ES" sz="2400" baseline="-25000">
                <a:latin typeface="Lucida Calligraphy" pitchFamily="66" charset="0"/>
              </a:rPr>
              <a:t>A</a:t>
            </a:r>
            <a:r>
              <a:rPr lang="es-ES" sz="2400"/>
              <a:t> </a:t>
            </a:r>
            <a:r>
              <a:rPr lang="es-ES" sz="2400">
                <a:latin typeface="Times New Roman" pitchFamily="18" charset="0"/>
                <a:cs typeface="Times New Roman" pitchFamily="18" charset="0"/>
              </a:rPr>
              <a:t>to</a:t>
            </a:r>
            <a:r>
              <a:rPr lang="es-ES" sz="2400"/>
              <a:t> {</a:t>
            </a:r>
            <a:r>
              <a:rPr lang="es-ES" sz="2400">
                <a:latin typeface="Times New Roman" pitchFamily="18" charset="0"/>
                <a:cs typeface="Times New Roman" pitchFamily="18" charset="0"/>
              </a:rPr>
              <a:t>access,not access</a:t>
            </a:r>
            <a:r>
              <a:rPr lang="es-ES" sz="2400"/>
              <a:t>}</a:t>
            </a:r>
          </a:p>
        </p:txBody>
      </p:sp>
    </p:spTree>
    <p:extLst>
      <p:ext uri="{BB962C8B-B14F-4D97-AF65-F5344CB8AC3E}">
        <p14:creationId xmlns:p14="http://schemas.microsoft.com/office/powerpoint/2010/main" val="880235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670E2-A8A4-491B-971E-F7BC6884937C}"/>
              </a:ext>
            </a:extLst>
          </p:cNvPr>
          <p:cNvSpPr>
            <a:spLocks noGrp="1"/>
          </p:cNvSpPr>
          <p:nvPr>
            <p:ph type="title"/>
          </p:nvPr>
        </p:nvSpPr>
        <p:spPr>
          <a:xfrm>
            <a:off x="704165" y="0"/>
            <a:ext cx="7344816" cy="519005"/>
          </a:xfrm>
        </p:spPr>
        <p:txBody>
          <a:bodyPr/>
          <a:lstStyle/>
          <a:p>
            <a:r>
              <a:rPr lang="es-ES"/>
              <a:t>Truth tables</a:t>
            </a:r>
          </a:p>
        </p:txBody>
      </p:sp>
      <p:sp>
        <p:nvSpPr>
          <p:cNvPr id="3" name="Marcador de contenido 2">
            <a:extLst>
              <a:ext uri="{FF2B5EF4-FFF2-40B4-BE49-F238E27FC236}">
                <a16:creationId xmlns:a16="http://schemas.microsoft.com/office/drawing/2014/main" id="{B4FEEE7C-0A5F-44D7-99EB-8CB9A05EBC5F}"/>
              </a:ext>
            </a:extLst>
          </p:cNvPr>
          <p:cNvSpPr>
            <a:spLocks noGrp="1"/>
          </p:cNvSpPr>
          <p:nvPr>
            <p:ph idx="1"/>
          </p:nvPr>
        </p:nvSpPr>
        <p:spPr>
          <a:xfrm>
            <a:off x="81071" y="699180"/>
            <a:ext cx="8229600" cy="705782"/>
          </a:xfrm>
        </p:spPr>
        <p:txBody>
          <a:bodyPr/>
          <a:lstStyle/>
          <a:p>
            <a:pPr marL="0" indent="0">
              <a:buNone/>
            </a:pPr>
            <a:r>
              <a:rPr lang="es-ES"/>
              <a:t>The formal version says I(F), "interpretation of F"</a:t>
            </a:r>
          </a:p>
        </p:txBody>
      </p:sp>
      <p:sp>
        <p:nvSpPr>
          <p:cNvPr id="5" name="4 Marcador de número de diapositiva"/>
          <p:cNvSpPr>
            <a:spLocks noGrp="1"/>
          </p:cNvSpPr>
          <p:nvPr>
            <p:ph type="sldNum" sz="quarter" idx="12"/>
          </p:nvPr>
        </p:nvSpPr>
        <p:spPr/>
        <p:txBody>
          <a:bodyPr/>
          <a:lstStyle/>
          <a:p>
            <a:r>
              <a:rPr lang="es-ES"/>
              <a:t>.</a:t>
            </a:r>
            <a:fld id="{6B5A57B2-1EBD-4091-B82A-048719E51FB6}" type="slidenum">
              <a:rPr lang="es-ES" smtClean="0"/>
              <a:pPr/>
              <a:t>46</a:t>
            </a:fld>
            <a:endParaRPr lang="es-ES"/>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71" y="1632858"/>
            <a:ext cx="3508302" cy="236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369" y="4226539"/>
            <a:ext cx="3508302" cy="236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2369" y="1632858"/>
            <a:ext cx="3508302" cy="236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271" y="4226539"/>
            <a:ext cx="3508302" cy="236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134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E1396D0-B2A3-4D01-9A50-28A2AD692292}"/>
              </a:ext>
            </a:extLst>
          </p:cNvPr>
          <p:cNvSpPr>
            <a:spLocks noGrp="1"/>
          </p:cNvSpPr>
          <p:nvPr>
            <p:ph type="title"/>
          </p:nvPr>
        </p:nvSpPr>
        <p:spPr>
          <a:xfrm>
            <a:off x="0" y="-18750"/>
            <a:ext cx="8460432" cy="495422"/>
          </a:xfrm>
        </p:spPr>
        <p:txBody>
          <a:bodyPr/>
          <a:lstStyle/>
          <a:p>
            <a:r>
              <a:rPr lang="es-ES"/>
              <a:t>Types of access control</a:t>
            </a:r>
          </a:p>
        </p:txBody>
      </p:sp>
      <p:sp>
        <p:nvSpPr>
          <p:cNvPr id="3" name="Marcador de contenido 2">
            <a:extLst>
              <a:ext uri="{FF2B5EF4-FFF2-40B4-BE49-F238E27FC236}">
                <a16:creationId xmlns:a16="http://schemas.microsoft.com/office/drawing/2014/main" id="{96E5D7A8-A99D-4DE3-AF25-786F5EBA89F1}"/>
              </a:ext>
            </a:extLst>
          </p:cNvPr>
          <p:cNvSpPr>
            <a:spLocks noGrp="1"/>
          </p:cNvSpPr>
          <p:nvPr>
            <p:ph idx="1"/>
          </p:nvPr>
        </p:nvSpPr>
        <p:spPr>
          <a:xfrm>
            <a:off x="0" y="1196752"/>
            <a:ext cx="9125664" cy="4887089"/>
          </a:xfrm>
        </p:spPr>
        <p:txBody>
          <a:bodyPr/>
          <a:lstStyle/>
          <a:p>
            <a:r>
              <a:rPr lang="es-ES" sz="2400"/>
              <a:t>Access control lists</a:t>
            </a:r>
          </a:p>
          <a:p>
            <a:pPr lvl="1"/>
            <a:r>
              <a:rPr lang="en-US" sz="2000"/>
              <a:t>Access control lists are the oldest and most basic form of access control. Set of users and operations that can be performed on a resource as a mapping.</a:t>
            </a:r>
          </a:p>
          <a:p>
            <a:r>
              <a:rPr lang="en-US" sz="2400"/>
              <a:t>Role-based Access Control (RBAC)</a:t>
            </a:r>
          </a:p>
          <a:p>
            <a:pPr lvl="1"/>
            <a:r>
              <a:rPr lang="en-US" sz="2000"/>
              <a:t>restrict access to authorized users based on their role. The roles define the resources that can be accessed by users assigned to that role</a:t>
            </a:r>
          </a:p>
          <a:p>
            <a:r>
              <a:rPr lang="en-US" sz="2400"/>
              <a:t>Attribute-based access control (ABAC) </a:t>
            </a:r>
          </a:p>
          <a:p>
            <a:pPr lvl="1"/>
            <a:r>
              <a:rPr lang="en-US" sz="2000"/>
              <a:t>access rights are granted to users through the use of policies that combine attributes together.</a:t>
            </a:r>
          </a:p>
          <a:p>
            <a:r>
              <a:rPr lang="es-ES" sz="2400"/>
              <a:t>Policy-based Access Control</a:t>
            </a:r>
          </a:p>
          <a:p>
            <a:pPr lvl="1"/>
            <a:r>
              <a:rPr lang="en-US" sz="2000"/>
              <a:t>access is based on unambiguous policies using authorized attribute sources in the enterprise</a:t>
            </a:r>
          </a:p>
          <a:p>
            <a:endParaRPr lang="en-US"/>
          </a:p>
          <a:p>
            <a:pPr marL="0" indent="0">
              <a:buNone/>
            </a:pPr>
            <a:endParaRPr lang="en-US"/>
          </a:p>
        </p:txBody>
      </p:sp>
      <p:sp>
        <p:nvSpPr>
          <p:cNvPr id="4" name="Marcador de número de diapositiva 3">
            <a:extLst>
              <a:ext uri="{FF2B5EF4-FFF2-40B4-BE49-F238E27FC236}">
                <a16:creationId xmlns:a16="http://schemas.microsoft.com/office/drawing/2014/main" id="{4030ACC9-87A3-475A-812F-790525149A6E}"/>
              </a:ext>
            </a:extLst>
          </p:cNvPr>
          <p:cNvSpPr>
            <a:spLocks noGrp="1"/>
          </p:cNvSpPr>
          <p:nvPr>
            <p:ph type="sldNum" sz="quarter" idx="12"/>
          </p:nvPr>
        </p:nvSpPr>
        <p:spPr/>
        <p:txBody>
          <a:bodyPr/>
          <a:lstStyle/>
          <a:p>
            <a:fld id="{989033DA-4FB3-4863-BE40-35B8BF45D7BC}" type="slidenum">
              <a:rPr lang="es-ES" smtClean="0"/>
              <a:pPr/>
              <a:t>47</a:t>
            </a:fld>
            <a:endParaRPr lang="es-ES"/>
          </a:p>
        </p:txBody>
      </p:sp>
    </p:spTree>
    <p:extLst>
      <p:ext uri="{BB962C8B-B14F-4D97-AF65-F5344CB8AC3E}">
        <p14:creationId xmlns:p14="http://schemas.microsoft.com/office/powerpoint/2010/main" val="2344257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2D4FB-C3D6-4D70-8A96-79241FC61FE5}"/>
              </a:ext>
            </a:extLst>
          </p:cNvPr>
          <p:cNvSpPr>
            <a:spLocks noGrp="1"/>
          </p:cNvSpPr>
          <p:nvPr>
            <p:ph type="title"/>
          </p:nvPr>
        </p:nvSpPr>
        <p:spPr>
          <a:xfrm>
            <a:off x="50667" y="0"/>
            <a:ext cx="7344816" cy="1143000"/>
          </a:xfrm>
        </p:spPr>
        <p:txBody>
          <a:bodyPr/>
          <a:lstStyle/>
          <a:p>
            <a:r>
              <a:rPr lang="es-ES" sz="4000"/>
              <a:t>Web Access Control</a:t>
            </a:r>
            <a:br>
              <a:rPr lang="es-ES"/>
            </a:br>
            <a:endParaRPr lang="es-ES"/>
          </a:p>
        </p:txBody>
      </p:sp>
      <p:sp>
        <p:nvSpPr>
          <p:cNvPr id="3" name="Marcador de contenido 2">
            <a:extLst>
              <a:ext uri="{FF2B5EF4-FFF2-40B4-BE49-F238E27FC236}">
                <a16:creationId xmlns:a16="http://schemas.microsoft.com/office/drawing/2014/main" id="{0B1D69F3-93A0-4AC8-8D63-170BED8D0EC2}"/>
              </a:ext>
            </a:extLst>
          </p:cNvPr>
          <p:cNvSpPr>
            <a:spLocks noGrp="1"/>
          </p:cNvSpPr>
          <p:nvPr>
            <p:ph idx="1"/>
          </p:nvPr>
        </p:nvSpPr>
        <p:spPr>
          <a:xfrm>
            <a:off x="32465" y="618029"/>
            <a:ext cx="8229600" cy="4525963"/>
          </a:xfrm>
        </p:spPr>
        <p:txBody>
          <a:bodyPr/>
          <a:lstStyle/>
          <a:p>
            <a:r>
              <a:rPr lang="en-US"/>
              <a:t>Web Access Control (WAC) </a:t>
            </a:r>
          </a:p>
          <a:p>
            <a:pPr lvl="1"/>
            <a:r>
              <a:rPr lang="en-US"/>
              <a:t>a authorization model for the web that defines who can read, write, or control resources using machine-readable </a:t>
            </a:r>
            <a:r>
              <a:rPr lang="en-US" b="1"/>
              <a:t>access control lists</a:t>
            </a:r>
            <a:r>
              <a:rPr lang="en-US"/>
              <a:t>.</a:t>
            </a:r>
          </a:p>
          <a:p>
            <a:pPr lvl="1"/>
            <a:r>
              <a:rPr lang="en-US"/>
              <a:t>in the W3C Solid ecosystem to give users fine-grained control.</a:t>
            </a:r>
          </a:p>
          <a:p>
            <a:pPr lvl="1"/>
            <a:r>
              <a:rPr lang="en-US">
                <a:solidFill>
                  <a:srgbClr val="C00000"/>
                </a:solidFill>
              </a:rPr>
              <a:t>Does it have syntax? does it have semantics?</a:t>
            </a:r>
          </a:p>
          <a:p>
            <a:endParaRPr lang="es-ES"/>
          </a:p>
        </p:txBody>
      </p:sp>
      <p:sp>
        <p:nvSpPr>
          <p:cNvPr id="4" name="Marcador de número de diapositiva 3">
            <a:extLst>
              <a:ext uri="{FF2B5EF4-FFF2-40B4-BE49-F238E27FC236}">
                <a16:creationId xmlns:a16="http://schemas.microsoft.com/office/drawing/2014/main" id="{FB275412-0ED9-41F4-9365-3DA68D60CEC4}"/>
              </a:ext>
            </a:extLst>
          </p:cNvPr>
          <p:cNvSpPr>
            <a:spLocks noGrp="1"/>
          </p:cNvSpPr>
          <p:nvPr>
            <p:ph type="sldNum" sz="quarter" idx="12"/>
          </p:nvPr>
        </p:nvSpPr>
        <p:spPr/>
        <p:txBody>
          <a:bodyPr/>
          <a:lstStyle/>
          <a:p>
            <a:fld id="{989033DA-4FB3-4863-BE40-35B8BF45D7BC}" type="slidenum">
              <a:rPr lang="es-ES" smtClean="0"/>
              <a:pPr/>
              <a:t>48</a:t>
            </a:fld>
            <a:endParaRPr lang="es-ES"/>
          </a:p>
        </p:txBody>
      </p:sp>
      <p:sp>
        <p:nvSpPr>
          <p:cNvPr id="5" name="Rectángulo 4">
            <a:extLst>
              <a:ext uri="{FF2B5EF4-FFF2-40B4-BE49-F238E27FC236}">
                <a16:creationId xmlns:a16="http://schemas.microsoft.com/office/drawing/2014/main" id="{963408BE-0D44-4E57-BDD7-4A0684B8E006}"/>
              </a:ext>
            </a:extLst>
          </p:cNvPr>
          <p:cNvSpPr/>
          <p:nvPr/>
        </p:nvSpPr>
        <p:spPr>
          <a:xfrm>
            <a:off x="1007604" y="4141150"/>
            <a:ext cx="7128792" cy="2308324"/>
          </a:xfrm>
          <a:prstGeom prst="rect">
            <a:avLst/>
          </a:prstGeom>
          <a:solidFill>
            <a:schemeClr val="accent4">
              <a:lumMod val="20000"/>
              <a:lumOff val="80000"/>
            </a:schemeClr>
          </a:solidFill>
          <a:ln w="38100">
            <a:solidFill>
              <a:schemeClr val="tx1">
                <a:lumMod val="65000"/>
                <a:lumOff val="35000"/>
              </a:schemeClr>
            </a:solidFill>
          </a:ln>
        </p:spPr>
        <p:txBody>
          <a:bodyPr wrap="square">
            <a:spAutoFit/>
          </a:bodyPr>
          <a:lstStyle/>
          <a:p>
            <a:r>
              <a:rPr lang="en-US">
                <a:latin typeface="Consolas" panose="020B0609020204030204" pitchFamily="49" charset="0"/>
              </a:rPr>
              <a:t>@prefix acl: &lt;http://www.w3.org/ns/auth/acl#&gt;.</a:t>
            </a:r>
            <a:br>
              <a:rPr lang="en-US">
                <a:latin typeface="Consolas" panose="020B0609020204030204" pitchFamily="49" charset="0"/>
              </a:rPr>
            </a:br>
            <a:r>
              <a:rPr lang="en-US">
                <a:latin typeface="Consolas" panose="020B0609020204030204" pitchFamily="49" charset="0"/>
              </a:rPr>
              <a:t>@prefix foaf: &lt;http://xmlns.com/foaf/0.1/&gt;.</a:t>
            </a:r>
            <a:br>
              <a:rPr lang="en-US">
                <a:latin typeface="Consolas" panose="020B0609020204030204" pitchFamily="49" charset="0"/>
              </a:rPr>
            </a:br>
            <a:br>
              <a:rPr lang="en-US">
                <a:latin typeface="Consolas" panose="020B0609020204030204" pitchFamily="49" charset="0"/>
              </a:rPr>
            </a:br>
            <a:r>
              <a:rPr lang="en-US">
                <a:latin typeface="Consolas" panose="020B0609020204030204" pitchFamily="49" charset="0"/>
              </a:rPr>
              <a:t>&lt;#authorization1&gt;</a:t>
            </a:r>
            <a:br>
              <a:rPr lang="en-US">
                <a:latin typeface="Consolas" panose="020B0609020204030204" pitchFamily="49" charset="0"/>
              </a:rPr>
            </a:br>
            <a:r>
              <a:rPr lang="en-US">
                <a:latin typeface="Consolas" panose="020B0609020204030204" pitchFamily="49" charset="0"/>
              </a:rPr>
              <a:t>a acl:Authorization;</a:t>
            </a:r>
            <a:br>
              <a:rPr lang="en-US">
                <a:latin typeface="Consolas" panose="020B0609020204030204" pitchFamily="49" charset="0"/>
              </a:rPr>
            </a:br>
            <a:r>
              <a:rPr lang="en-US">
                <a:latin typeface="Consolas" panose="020B0609020204030204" pitchFamily="49" charset="0"/>
              </a:rPr>
              <a:t>acl:agent &lt;https://alice.example/profile/card#me&gt;;</a:t>
            </a:r>
            <a:br>
              <a:rPr lang="en-US">
                <a:latin typeface="Consolas" panose="020B0609020204030204" pitchFamily="49" charset="0"/>
              </a:rPr>
            </a:br>
            <a:r>
              <a:rPr lang="en-US">
                <a:latin typeface="Consolas" panose="020B0609020204030204" pitchFamily="49" charset="0"/>
              </a:rPr>
              <a:t>acl:accessTo &lt;https://example.org/data/file1.txt&gt;;</a:t>
            </a:r>
            <a:br>
              <a:rPr lang="en-US">
                <a:latin typeface="Consolas" panose="020B0609020204030204" pitchFamily="49" charset="0"/>
              </a:rPr>
            </a:br>
            <a:r>
              <a:rPr lang="en-US">
                <a:latin typeface="Consolas" panose="020B0609020204030204" pitchFamily="49" charset="0"/>
              </a:rPr>
              <a:t>acl:mode acl:Read, acl:Write</a:t>
            </a:r>
            <a:r>
              <a:rPr lang="en-US"/>
              <a:t>.</a:t>
            </a:r>
            <a:endParaRPr lang="es-ES">
              <a:latin typeface="Consolas" panose="020B0609020204030204" pitchFamily="49" charset="0"/>
            </a:endParaRPr>
          </a:p>
        </p:txBody>
      </p:sp>
      <p:sp>
        <p:nvSpPr>
          <p:cNvPr id="6" name="Rectángulo 5">
            <a:extLst>
              <a:ext uri="{FF2B5EF4-FFF2-40B4-BE49-F238E27FC236}">
                <a16:creationId xmlns:a16="http://schemas.microsoft.com/office/drawing/2014/main" id="{20105210-6573-4614-9C5A-42C0A47A9DC4}"/>
              </a:ext>
            </a:extLst>
          </p:cNvPr>
          <p:cNvSpPr/>
          <p:nvPr/>
        </p:nvSpPr>
        <p:spPr>
          <a:xfrm>
            <a:off x="32465" y="6488668"/>
            <a:ext cx="7480651" cy="369332"/>
          </a:xfrm>
          <a:prstGeom prst="rect">
            <a:avLst/>
          </a:prstGeom>
        </p:spPr>
        <p:txBody>
          <a:bodyPr wrap="square">
            <a:spAutoFit/>
          </a:bodyPr>
          <a:lstStyle/>
          <a:p>
            <a:r>
              <a:rPr lang="es-ES"/>
              <a:t>https://solid.github.io/web-access-control-spec</a:t>
            </a:r>
          </a:p>
        </p:txBody>
      </p:sp>
    </p:spTree>
    <p:extLst>
      <p:ext uri="{BB962C8B-B14F-4D97-AF65-F5344CB8AC3E}">
        <p14:creationId xmlns:p14="http://schemas.microsoft.com/office/powerpoint/2010/main" val="2689430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40495-14D4-4C47-9707-F3E1E562386E}"/>
              </a:ext>
            </a:extLst>
          </p:cNvPr>
          <p:cNvSpPr>
            <a:spLocks noGrp="1"/>
          </p:cNvSpPr>
          <p:nvPr>
            <p:ph type="title"/>
          </p:nvPr>
        </p:nvSpPr>
        <p:spPr/>
        <p:txBody>
          <a:bodyPr/>
          <a:lstStyle/>
          <a:p>
            <a:r>
              <a:rPr lang="es-ES"/>
              <a:t>Semantics of MPEG-21 REL</a:t>
            </a:r>
          </a:p>
        </p:txBody>
      </p:sp>
      <p:sp>
        <p:nvSpPr>
          <p:cNvPr id="4" name="Marcador de número de diapositiva 3">
            <a:extLst>
              <a:ext uri="{FF2B5EF4-FFF2-40B4-BE49-F238E27FC236}">
                <a16:creationId xmlns:a16="http://schemas.microsoft.com/office/drawing/2014/main" id="{CE01C780-689A-423E-BC0D-C510D61D19B9}"/>
              </a:ext>
            </a:extLst>
          </p:cNvPr>
          <p:cNvSpPr>
            <a:spLocks noGrp="1"/>
          </p:cNvSpPr>
          <p:nvPr>
            <p:ph type="sldNum" sz="quarter" idx="12"/>
          </p:nvPr>
        </p:nvSpPr>
        <p:spPr/>
        <p:txBody>
          <a:bodyPr/>
          <a:lstStyle/>
          <a:p>
            <a:fld id="{989033DA-4FB3-4863-BE40-35B8BF45D7BC}" type="slidenum">
              <a:rPr lang="es-ES" smtClean="0"/>
              <a:pPr/>
              <a:t>49</a:t>
            </a:fld>
            <a:endParaRPr lang="es-ES"/>
          </a:p>
        </p:txBody>
      </p:sp>
      <p:pic>
        <p:nvPicPr>
          <p:cNvPr id="5" name="Imagen 4">
            <a:extLst>
              <a:ext uri="{FF2B5EF4-FFF2-40B4-BE49-F238E27FC236}">
                <a16:creationId xmlns:a16="http://schemas.microsoft.com/office/drawing/2014/main" id="{AAF789CD-D826-4900-A955-451C1BE5A90B}"/>
              </a:ext>
            </a:extLst>
          </p:cNvPr>
          <p:cNvPicPr>
            <a:picLocks noChangeAspect="1"/>
          </p:cNvPicPr>
          <p:nvPr/>
        </p:nvPicPr>
        <p:blipFill>
          <a:blip r:embed="rId2"/>
          <a:stretch>
            <a:fillRect/>
          </a:stretch>
        </p:blipFill>
        <p:spPr>
          <a:xfrm>
            <a:off x="428046" y="1008178"/>
            <a:ext cx="8287907" cy="5458587"/>
          </a:xfrm>
          <a:prstGeom prst="rect">
            <a:avLst/>
          </a:prstGeom>
        </p:spPr>
      </p:pic>
      <p:sp>
        <p:nvSpPr>
          <p:cNvPr id="6" name="Rectángulo 5">
            <a:extLst>
              <a:ext uri="{FF2B5EF4-FFF2-40B4-BE49-F238E27FC236}">
                <a16:creationId xmlns:a16="http://schemas.microsoft.com/office/drawing/2014/main" id="{2D0B98B7-735E-46DE-8DA0-AFF9FB077E76}"/>
              </a:ext>
            </a:extLst>
          </p:cNvPr>
          <p:cNvSpPr/>
          <p:nvPr/>
        </p:nvSpPr>
        <p:spPr>
          <a:xfrm>
            <a:off x="18336" y="6568972"/>
            <a:ext cx="9129112" cy="307777"/>
          </a:xfrm>
          <a:prstGeom prst="rect">
            <a:avLst/>
          </a:prstGeom>
        </p:spPr>
        <p:txBody>
          <a:bodyPr wrap="square">
            <a:spAutoFit/>
          </a:bodyPr>
          <a:lstStyle/>
          <a:p>
            <a:r>
              <a:rPr lang="en-US" sz="1400"/>
              <a:t>Joseph Y. Halpern and Vicky Weissman. “A Formal Foundation for XrML.” </a:t>
            </a:r>
            <a:r>
              <a:rPr lang="en-US" sz="1400" i="1"/>
              <a:t>Journal of the ACM (JACM)</a:t>
            </a:r>
            <a:r>
              <a:rPr lang="en-US" sz="1400"/>
              <a:t>, vol. 55, no. 1, 2008</a:t>
            </a:r>
            <a:endParaRPr lang="es-ES" sz="1400"/>
          </a:p>
        </p:txBody>
      </p:sp>
    </p:spTree>
    <p:extLst>
      <p:ext uri="{BB962C8B-B14F-4D97-AF65-F5344CB8AC3E}">
        <p14:creationId xmlns:p14="http://schemas.microsoft.com/office/powerpoint/2010/main" val="187858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20497B-C8B3-4B09-943A-C4DB85EB1AD5}"/>
              </a:ext>
            </a:extLst>
          </p:cNvPr>
          <p:cNvSpPr>
            <a:spLocks noGrp="1"/>
          </p:cNvSpPr>
          <p:nvPr>
            <p:ph type="title"/>
          </p:nvPr>
        </p:nvSpPr>
        <p:spPr/>
        <p:txBody>
          <a:bodyPr/>
          <a:lstStyle/>
          <a:p>
            <a:r>
              <a:rPr lang="es-ES"/>
              <a:t>I want</a:t>
            </a:r>
          </a:p>
        </p:txBody>
      </p:sp>
      <p:sp>
        <p:nvSpPr>
          <p:cNvPr id="4" name="Marcador de número de diapositiva 3">
            <a:extLst>
              <a:ext uri="{FF2B5EF4-FFF2-40B4-BE49-F238E27FC236}">
                <a16:creationId xmlns:a16="http://schemas.microsoft.com/office/drawing/2014/main" id="{CDF4CBEE-A09B-4110-98D0-312C6887DFC8}"/>
              </a:ext>
            </a:extLst>
          </p:cNvPr>
          <p:cNvSpPr>
            <a:spLocks noGrp="1"/>
          </p:cNvSpPr>
          <p:nvPr>
            <p:ph type="sldNum" sz="quarter" idx="12"/>
          </p:nvPr>
        </p:nvSpPr>
        <p:spPr/>
        <p:txBody>
          <a:bodyPr/>
          <a:lstStyle/>
          <a:p>
            <a:fld id="{989033DA-4FB3-4863-BE40-35B8BF45D7BC}" type="slidenum">
              <a:rPr lang="es-ES" smtClean="0"/>
              <a:pPr/>
              <a:t>5</a:t>
            </a:fld>
            <a:endParaRPr lang="es-ES"/>
          </a:p>
        </p:txBody>
      </p:sp>
      <p:pic>
        <p:nvPicPr>
          <p:cNvPr id="1026" name="Picture 2" descr="Wanderer Above the Sea of Fog 4K wallpaper | Caspar david friedrich ...">
            <a:extLst>
              <a:ext uri="{FF2B5EF4-FFF2-40B4-BE49-F238E27FC236}">
                <a16:creationId xmlns:a16="http://schemas.microsoft.com/office/drawing/2014/main" id="{96531303-75F5-4BB1-9F73-00F1A665C1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1801"/>
            <a:ext cx="7452320" cy="419193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AEB8722-5790-46EE-8D40-EBD2805057A0}"/>
              </a:ext>
            </a:extLst>
          </p:cNvPr>
          <p:cNvSpPr txBox="1"/>
          <p:nvPr/>
        </p:nvSpPr>
        <p:spPr>
          <a:xfrm>
            <a:off x="0" y="6560044"/>
            <a:ext cx="4977901" cy="307777"/>
          </a:xfrm>
          <a:prstGeom prst="rect">
            <a:avLst/>
          </a:prstGeom>
          <a:noFill/>
        </p:spPr>
        <p:txBody>
          <a:bodyPr wrap="none" rtlCol="0">
            <a:spAutoFit/>
          </a:bodyPr>
          <a:lstStyle/>
          <a:p>
            <a:r>
              <a:rPr lang="de-DE" sz="1400">
                <a:solidFill>
                  <a:schemeClr val="tx1">
                    <a:lumMod val="50000"/>
                    <a:lumOff val="50000"/>
                  </a:schemeClr>
                </a:solidFill>
              </a:rPr>
              <a:t>Caspar David Friedrich, Der Wanderer über dem Nebelmeer, 1818</a:t>
            </a:r>
            <a:endParaRPr lang="es-ES" sz="1400">
              <a:solidFill>
                <a:schemeClr val="tx1">
                  <a:lumMod val="50000"/>
                  <a:lumOff val="50000"/>
                </a:schemeClr>
              </a:solidFill>
            </a:endParaRPr>
          </a:p>
        </p:txBody>
      </p:sp>
    </p:spTree>
    <p:extLst>
      <p:ext uri="{BB962C8B-B14F-4D97-AF65-F5344CB8AC3E}">
        <p14:creationId xmlns:p14="http://schemas.microsoft.com/office/powerpoint/2010/main" val="3338288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22B761F-7E4D-4236-B69F-F6EFCC5F9D54}"/>
              </a:ext>
            </a:extLst>
          </p:cNvPr>
          <p:cNvSpPr>
            <a:spLocks noGrp="1"/>
          </p:cNvSpPr>
          <p:nvPr>
            <p:ph type="title"/>
          </p:nvPr>
        </p:nvSpPr>
        <p:spPr/>
        <p:txBody>
          <a:bodyPr/>
          <a:lstStyle/>
          <a:p>
            <a:r>
              <a:rPr lang="es-ES"/>
              <a:t>XACML</a:t>
            </a:r>
          </a:p>
        </p:txBody>
      </p:sp>
      <p:sp>
        <p:nvSpPr>
          <p:cNvPr id="4" name="Marcador de número de diapositiva 3">
            <a:extLst>
              <a:ext uri="{FF2B5EF4-FFF2-40B4-BE49-F238E27FC236}">
                <a16:creationId xmlns:a16="http://schemas.microsoft.com/office/drawing/2014/main" id="{7CB64750-A722-4015-B123-9CD363785EDB}"/>
              </a:ext>
            </a:extLst>
          </p:cNvPr>
          <p:cNvSpPr>
            <a:spLocks noGrp="1"/>
          </p:cNvSpPr>
          <p:nvPr>
            <p:ph type="sldNum" sz="quarter" idx="4294967295"/>
          </p:nvPr>
        </p:nvSpPr>
        <p:spPr>
          <a:xfrm>
            <a:off x="7010400" y="6486525"/>
            <a:ext cx="2133600" cy="365125"/>
          </a:xfrm>
        </p:spPr>
        <p:txBody>
          <a:bodyPr/>
          <a:lstStyle/>
          <a:p>
            <a:fld id="{989033DA-4FB3-4863-BE40-35B8BF45D7BC}" type="slidenum">
              <a:rPr lang="es-ES" smtClean="0"/>
              <a:pPr/>
              <a:t>50</a:t>
            </a:fld>
            <a:endParaRPr lang="es-ES"/>
          </a:p>
        </p:txBody>
      </p:sp>
    </p:spTree>
    <p:extLst>
      <p:ext uri="{BB962C8B-B14F-4D97-AF65-F5344CB8AC3E}">
        <p14:creationId xmlns:p14="http://schemas.microsoft.com/office/powerpoint/2010/main" val="1630464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7AB4E-1230-4A8C-A38C-AD2132DEA6A3}"/>
              </a:ext>
            </a:extLst>
          </p:cNvPr>
          <p:cNvSpPr>
            <a:spLocks noGrp="1"/>
          </p:cNvSpPr>
          <p:nvPr>
            <p:ph type="title"/>
          </p:nvPr>
        </p:nvSpPr>
        <p:spPr/>
        <p:txBody>
          <a:bodyPr/>
          <a:lstStyle/>
          <a:p>
            <a:r>
              <a:rPr lang="es-ES"/>
              <a:t>XACML</a:t>
            </a:r>
            <a:br>
              <a:rPr lang="es-ES"/>
            </a:br>
            <a:r>
              <a:rPr lang="en-US"/>
              <a:t>eXtensible Access Control Markup Language</a:t>
            </a:r>
            <a:endParaRPr lang="es-ES"/>
          </a:p>
        </p:txBody>
      </p:sp>
      <p:sp>
        <p:nvSpPr>
          <p:cNvPr id="3" name="Marcador de contenido 2">
            <a:extLst>
              <a:ext uri="{FF2B5EF4-FFF2-40B4-BE49-F238E27FC236}">
                <a16:creationId xmlns:a16="http://schemas.microsoft.com/office/drawing/2014/main" id="{6E077C47-F76E-4B69-958C-B81700A2817E}"/>
              </a:ext>
            </a:extLst>
          </p:cNvPr>
          <p:cNvSpPr>
            <a:spLocks noGrp="1"/>
          </p:cNvSpPr>
          <p:nvPr>
            <p:ph idx="1"/>
          </p:nvPr>
        </p:nvSpPr>
        <p:spPr/>
        <p:txBody>
          <a:bodyPr/>
          <a:lstStyle/>
          <a:p>
            <a:r>
              <a:rPr lang="en-US"/>
              <a:t>OASIS policy specification (2003): A standard XML language to express </a:t>
            </a:r>
            <a:r>
              <a:rPr lang="en-US" b="1"/>
              <a:t>who can do what on which resource</a:t>
            </a:r>
            <a:r>
              <a:rPr lang="en-US"/>
              <a:t>, and a standard request/response protocol</a:t>
            </a:r>
          </a:p>
          <a:p>
            <a:r>
              <a:rPr lang="en-US"/>
              <a:t>Why it matters :</a:t>
            </a:r>
          </a:p>
          <a:p>
            <a:pPr lvl="1"/>
            <a:r>
              <a:rPr lang="en-US" b="1">
                <a:solidFill>
                  <a:srgbClr val="C00000"/>
                </a:solidFill>
              </a:rPr>
              <a:t>First </a:t>
            </a:r>
            <a:r>
              <a:rPr lang="en-US"/>
              <a:t>standard policy language for access control</a:t>
            </a:r>
          </a:p>
          <a:p>
            <a:pPr lvl="1"/>
            <a:r>
              <a:rPr lang="en-US"/>
              <a:t>Introduced the clean PAP / PDP / PEP architectural separation that all modern authorisation systems still follow</a:t>
            </a:r>
          </a:p>
          <a:p>
            <a:pPr lvl="1"/>
            <a:r>
              <a:rPr lang="en-US">
                <a:solidFill>
                  <a:srgbClr val="C00000"/>
                </a:solidFill>
              </a:rPr>
              <a:t>Policies became declarative and portable</a:t>
            </a:r>
            <a:r>
              <a:rPr lang="en-US"/>
              <a:t>: write once, enforce anywhere</a:t>
            </a:r>
          </a:p>
          <a:p>
            <a:pPr lvl="1"/>
            <a:r>
              <a:rPr lang="en-US"/>
              <a:t>Directly influenced later standards and frameworks</a:t>
            </a:r>
            <a:endParaRPr lang="es-ES"/>
          </a:p>
        </p:txBody>
      </p:sp>
      <p:sp>
        <p:nvSpPr>
          <p:cNvPr id="4" name="Marcador de número de diapositiva 3">
            <a:extLst>
              <a:ext uri="{FF2B5EF4-FFF2-40B4-BE49-F238E27FC236}">
                <a16:creationId xmlns:a16="http://schemas.microsoft.com/office/drawing/2014/main" id="{2E46C7F9-6F92-485E-ADBB-84BC0F21A0B6}"/>
              </a:ext>
            </a:extLst>
          </p:cNvPr>
          <p:cNvSpPr>
            <a:spLocks noGrp="1"/>
          </p:cNvSpPr>
          <p:nvPr>
            <p:ph type="sldNum" sz="quarter" idx="12"/>
          </p:nvPr>
        </p:nvSpPr>
        <p:spPr/>
        <p:txBody>
          <a:bodyPr/>
          <a:lstStyle/>
          <a:p>
            <a:fld id="{989033DA-4FB3-4863-BE40-35B8BF45D7BC}" type="slidenum">
              <a:rPr lang="es-ES" smtClean="0"/>
              <a:pPr/>
              <a:t>51</a:t>
            </a:fld>
            <a:endParaRPr lang="es-ES"/>
          </a:p>
        </p:txBody>
      </p:sp>
    </p:spTree>
    <p:extLst>
      <p:ext uri="{BB962C8B-B14F-4D97-AF65-F5344CB8AC3E}">
        <p14:creationId xmlns:p14="http://schemas.microsoft.com/office/powerpoint/2010/main" val="1456614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E92AB-43D4-415E-BDD8-55A6F6678A28}"/>
              </a:ext>
            </a:extLst>
          </p:cNvPr>
          <p:cNvSpPr>
            <a:spLocks noGrp="1"/>
          </p:cNvSpPr>
          <p:nvPr>
            <p:ph type="title"/>
          </p:nvPr>
        </p:nvSpPr>
        <p:spPr/>
        <p:txBody>
          <a:bodyPr/>
          <a:lstStyle/>
          <a:p>
            <a:r>
              <a:rPr lang="es-ES"/>
              <a:t>XACML architecture</a:t>
            </a:r>
          </a:p>
        </p:txBody>
      </p:sp>
      <p:sp>
        <p:nvSpPr>
          <p:cNvPr id="4" name="Marcador de número de diapositiva 3">
            <a:extLst>
              <a:ext uri="{FF2B5EF4-FFF2-40B4-BE49-F238E27FC236}">
                <a16:creationId xmlns:a16="http://schemas.microsoft.com/office/drawing/2014/main" id="{CA3D3539-187D-4B03-9C23-4306449B5B8E}"/>
              </a:ext>
            </a:extLst>
          </p:cNvPr>
          <p:cNvSpPr>
            <a:spLocks noGrp="1"/>
          </p:cNvSpPr>
          <p:nvPr>
            <p:ph type="sldNum" sz="quarter" idx="12"/>
          </p:nvPr>
        </p:nvSpPr>
        <p:spPr/>
        <p:txBody>
          <a:bodyPr/>
          <a:lstStyle/>
          <a:p>
            <a:fld id="{989033DA-4FB3-4863-BE40-35B8BF45D7BC}" type="slidenum">
              <a:rPr lang="es-ES" smtClean="0"/>
              <a:pPr/>
              <a:t>52</a:t>
            </a:fld>
            <a:endParaRPr lang="es-ES"/>
          </a:p>
        </p:txBody>
      </p:sp>
      <p:pic>
        <p:nvPicPr>
          <p:cNvPr id="9218" name="Picture 2" descr="XACML system architecture">
            <a:extLst>
              <a:ext uri="{FF2B5EF4-FFF2-40B4-BE49-F238E27FC236}">
                <a16:creationId xmlns:a16="http://schemas.microsoft.com/office/drawing/2014/main" id="{F6D562D9-7555-48FE-B1DC-74D3AF92A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4600"/>
            <a:ext cx="9144000" cy="436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327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E92AB-43D4-415E-BDD8-55A6F6678A28}"/>
              </a:ext>
            </a:extLst>
          </p:cNvPr>
          <p:cNvSpPr>
            <a:spLocks noGrp="1"/>
          </p:cNvSpPr>
          <p:nvPr>
            <p:ph type="title"/>
          </p:nvPr>
        </p:nvSpPr>
        <p:spPr/>
        <p:txBody>
          <a:bodyPr/>
          <a:lstStyle/>
          <a:p>
            <a:r>
              <a:rPr lang="es-ES"/>
              <a:t>XACML architecture</a:t>
            </a:r>
          </a:p>
        </p:txBody>
      </p:sp>
      <p:sp>
        <p:nvSpPr>
          <p:cNvPr id="4" name="Marcador de número de diapositiva 3">
            <a:extLst>
              <a:ext uri="{FF2B5EF4-FFF2-40B4-BE49-F238E27FC236}">
                <a16:creationId xmlns:a16="http://schemas.microsoft.com/office/drawing/2014/main" id="{CA3D3539-187D-4B03-9C23-4306449B5B8E}"/>
              </a:ext>
            </a:extLst>
          </p:cNvPr>
          <p:cNvSpPr>
            <a:spLocks noGrp="1"/>
          </p:cNvSpPr>
          <p:nvPr>
            <p:ph type="sldNum" sz="quarter" idx="12"/>
          </p:nvPr>
        </p:nvSpPr>
        <p:spPr/>
        <p:txBody>
          <a:bodyPr/>
          <a:lstStyle/>
          <a:p>
            <a:fld id="{989033DA-4FB3-4863-BE40-35B8BF45D7BC}" type="slidenum">
              <a:rPr lang="es-ES" smtClean="0"/>
              <a:pPr/>
              <a:t>53</a:t>
            </a:fld>
            <a:endParaRPr lang="es-ES"/>
          </a:p>
        </p:txBody>
      </p:sp>
      <p:pic>
        <p:nvPicPr>
          <p:cNvPr id="9218" name="Picture 2" descr="XACML system architecture">
            <a:extLst>
              <a:ext uri="{FF2B5EF4-FFF2-40B4-BE49-F238E27FC236}">
                <a16:creationId xmlns:a16="http://schemas.microsoft.com/office/drawing/2014/main" id="{F6D562D9-7555-48FE-B1DC-74D3AF92A5C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10000"/>
                    </a14:imgEffect>
                  </a14:imgLayer>
                </a14:imgProps>
              </a:ext>
              <a:ext uri="{28A0092B-C50C-407E-A947-70E740481C1C}">
                <a14:useLocalDpi xmlns:a14="http://schemas.microsoft.com/office/drawing/2010/main" val="0"/>
              </a:ext>
            </a:extLst>
          </a:blip>
          <a:srcRect/>
          <a:stretch>
            <a:fillRect/>
          </a:stretch>
        </p:blipFill>
        <p:spPr bwMode="auto">
          <a:xfrm>
            <a:off x="0" y="1244600"/>
            <a:ext cx="9144000" cy="4368800"/>
          </a:xfrm>
          <a:prstGeom prst="rect">
            <a:avLst/>
          </a:prstGeom>
          <a:noFill/>
          <a:extLst>
            <a:ext uri="{909E8E84-426E-40DD-AFC4-6F175D3DCCD1}">
              <a14:hiddenFill xmlns:a14="http://schemas.microsoft.com/office/drawing/2010/main">
                <a:solidFill>
                  <a:srgbClr val="FFFFFF"/>
                </a:solidFill>
              </a14:hiddenFill>
            </a:ext>
          </a:extLst>
        </p:spPr>
      </p:pic>
      <p:sp>
        <p:nvSpPr>
          <p:cNvPr id="5" name="Globo: línea doblada doble 4">
            <a:extLst>
              <a:ext uri="{FF2B5EF4-FFF2-40B4-BE49-F238E27FC236}">
                <a16:creationId xmlns:a16="http://schemas.microsoft.com/office/drawing/2014/main" id="{9DF90B70-3FE3-4692-80DC-D644637A4EF2}"/>
              </a:ext>
            </a:extLst>
          </p:cNvPr>
          <p:cNvSpPr/>
          <p:nvPr/>
        </p:nvSpPr>
        <p:spPr>
          <a:xfrm>
            <a:off x="1403648" y="5910226"/>
            <a:ext cx="2232248" cy="759133"/>
          </a:xfrm>
          <a:prstGeom prst="borderCallout3">
            <a:avLst>
              <a:gd name="adj1" fmla="val 18750"/>
              <a:gd name="adj2" fmla="val -8333"/>
              <a:gd name="adj3" fmla="val 18750"/>
              <a:gd name="adj4" fmla="val -16667"/>
              <a:gd name="adj5" fmla="val -94957"/>
              <a:gd name="adj6" fmla="val -43093"/>
              <a:gd name="adj7" fmla="val -317539"/>
              <a:gd name="adj8" fmla="val -3731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Provides information</a:t>
            </a:r>
          </a:p>
        </p:txBody>
      </p:sp>
      <p:sp>
        <p:nvSpPr>
          <p:cNvPr id="6" name="Globo: línea doblada doble 5">
            <a:extLst>
              <a:ext uri="{FF2B5EF4-FFF2-40B4-BE49-F238E27FC236}">
                <a16:creationId xmlns:a16="http://schemas.microsoft.com/office/drawing/2014/main" id="{B758C4AC-8ED4-4B4E-95D2-F14987F3D4C8}"/>
              </a:ext>
            </a:extLst>
          </p:cNvPr>
          <p:cNvSpPr/>
          <p:nvPr/>
        </p:nvSpPr>
        <p:spPr>
          <a:xfrm>
            <a:off x="6156176" y="5942036"/>
            <a:ext cx="2232248" cy="759133"/>
          </a:xfrm>
          <a:prstGeom prst="borderCallout3">
            <a:avLst>
              <a:gd name="adj1" fmla="val 18750"/>
              <a:gd name="adj2" fmla="val -8333"/>
              <a:gd name="adj3" fmla="val 18750"/>
              <a:gd name="adj4" fmla="val -16667"/>
              <a:gd name="adj5" fmla="val -94957"/>
              <a:gd name="adj6" fmla="val -43093"/>
              <a:gd name="adj7" fmla="val -313479"/>
              <a:gd name="adj8" fmla="val -8564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Decides</a:t>
            </a:r>
          </a:p>
        </p:txBody>
      </p:sp>
      <p:sp>
        <p:nvSpPr>
          <p:cNvPr id="7" name="Globo: línea doblada doble 6">
            <a:extLst>
              <a:ext uri="{FF2B5EF4-FFF2-40B4-BE49-F238E27FC236}">
                <a16:creationId xmlns:a16="http://schemas.microsoft.com/office/drawing/2014/main" id="{E793239B-3B32-4ADE-A19A-0A1DCCEE8219}"/>
              </a:ext>
            </a:extLst>
          </p:cNvPr>
          <p:cNvSpPr/>
          <p:nvPr/>
        </p:nvSpPr>
        <p:spPr>
          <a:xfrm>
            <a:off x="7524328" y="1617574"/>
            <a:ext cx="1385312" cy="759133"/>
          </a:xfrm>
          <a:prstGeom prst="borderCallout3">
            <a:avLst>
              <a:gd name="adj1" fmla="val 18750"/>
              <a:gd name="adj2" fmla="val -8333"/>
              <a:gd name="adj3" fmla="val 18750"/>
              <a:gd name="adj4" fmla="val -16667"/>
              <a:gd name="adj5" fmla="val 7094"/>
              <a:gd name="adj6" fmla="val -40343"/>
              <a:gd name="adj7" fmla="val -9000"/>
              <a:gd name="adj8" fmla="val -7006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Enforces</a:t>
            </a:r>
          </a:p>
        </p:txBody>
      </p:sp>
      <p:sp>
        <p:nvSpPr>
          <p:cNvPr id="8" name="Globo: línea doblada doble 7">
            <a:extLst>
              <a:ext uri="{FF2B5EF4-FFF2-40B4-BE49-F238E27FC236}">
                <a16:creationId xmlns:a16="http://schemas.microsoft.com/office/drawing/2014/main" id="{E592E36E-D230-48B5-9B08-7D7602E872AB}"/>
              </a:ext>
            </a:extLst>
          </p:cNvPr>
          <p:cNvSpPr/>
          <p:nvPr/>
        </p:nvSpPr>
        <p:spPr>
          <a:xfrm>
            <a:off x="7695768" y="3249598"/>
            <a:ext cx="1385312" cy="759133"/>
          </a:xfrm>
          <a:prstGeom prst="borderCallout3">
            <a:avLst>
              <a:gd name="adj1" fmla="val 18750"/>
              <a:gd name="adj2" fmla="val -8333"/>
              <a:gd name="adj3" fmla="val 18750"/>
              <a:gd name="adj4" fmla="val -16667"/>
              <a:gd name="adj5" fmla="val 60629"/>
              <a:gd name="adj6" fmla="val -48594"/>
              <a:gd name="adj7" fmla="val 146585"/>
              <a:gd name="adj8" fmla="val -8106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Manage policies</a:t>
            </a:r>
          </a:p>
        </p:txBody>
      </p:sp>
    </p:spTree>
    <p:extLst>
      <p:ext uri="{BB962C8B-B14F-4D97-AF65-F5344CB8AC3E}">
        <p14:creationId xmlns:p14="http://schemas.microsoft.com/office/powerpoint/2010/main" val="1178179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E92AB-43D4-415E-BDD8-55A6F6678A28}"/>
              </a:ext>
            </a:extLst>
          </p:cNvPr>
          <p:cNvSpPr>
            <a:spLocks noGrp="1"/>
          </p:cNvSpPr>
          <p:nvPr>
            <p:ph type="title"/>
          </p:nvPr>
        </p:nvSpPr>
        <p:spPr/>
        <p:txBody>
          <a:bodyPr/>
          <a:lstStyle/>
          <a:p>
            <a:r>
              <a:rPr lang="es-ES"/>
              <a:t>XACML architecture</a:t>
            </a:r>
          </a:p>
        </p:txBody>
      </p:sp>
      <p:sp>
        <p:nvSpPr>
          <p:cNvPr id="4" name="Marcador de número de diapositiva 3">
            <a:extLst>
              <a:ext uri="{FF2B5EF4-FFF2-40B4-BE49-F238E27FC236}">
                <a16:creationId xmlns:a16="http://schemas.microsoft.com/office/drawing/2014/main" id="{CA3D3539-187D-4B03-9C23-4306449B5B8E}"/>
              </a:ext>
            </a:extLst>
          </p:cNvPr>
          <p:cNvSpPr>
            <a:spLocks noGrp="1"/>
          </p:cNvSpPr>
          <p:nvPr>
            <p:ph type="sldNum" sz="quarter" idx="12"/>
          </p:nvPr>
        </p:nvSpPr>
        <p:spPr>
          <a:xfrm>
            <a:off x="6992064" y="6496924"/>
            <a:ext cx="2133600" cy="365125"/>
          </a:xfrm>
        </p:spPr>
        <p:txBody>
          <a:bodyPr/>
          <a:lstStyle/>
          <a:p>
            <a:fld id="{989033DA-4FB3-4863-BE40-35B8BF45D7BC}" type="slidenum">
              <a:rPr lang="es-ES" smtClean="0"/>
              <a:pPr/>
              <a:t>54</a:t>
            </a:fld>
            <a:endParaRPr lang="es-ES"/>
          </a:p>
        </p:txBody>
      </p:sp>
      <p:pic>
        <p:nvPicPr>
          <p:cNvPr id="9218" name="Picture 2" descr="XACML system architecture">
            <a:extLst>
              <a:ext uri="{FF2B5EF4-FFF2-40B4-BE49-F238E27FC236}">
                <a16:creationId xmlns:a16="http://schemas.microsoft.com/office/drawing/2014/main" id="{F6D562D9-7555-48FE-B1DC-74D3AF92A5C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10000"/>
                    </a14:imgEffect>
                  </a14:imgLayer>
                </a14:imgProps>
              </a:ext>
              <a:ext uri="{28A0092B-C50C-407E-A947-70E740481C1C}">
                <a14:useLocalDpi xmlns:a14="http://schemas.microsoft.com/office/drawing/2010/main" val="0"/>
              </a:ext>
            </a:extLst>
          </a:blip>
          <a:srcRect/>
          <a:stretch>
            <a:fillRect/>
          </a:stretch>
        </p:blipFill>
        <p:spPr bwMode="auto">
          <a:xfrm>
            <a:off x="0" y="1244600"/>
            <a:ext cx="9144000" cy="4368800"/>
          </a:xfrm>
          <a:prstGeom prst="rect">
            <a:avLst/>
          </a:prstGeom>
          <a:noFill/>
          <a:extLst>
            <a:ext uri="{909E8E84-426E-40DD-AFC4-6F175D3DCCD1}">
              <a14:hiddenFill xmlns:a14="http://schemas.microsoft.com/office/drawing/2010/main">
                <a:solidFill>
                  <a:srgbClr val="FFFFFF"/>
                </a:solidFill>
              </a14:hiddenFill>
            </a:ext>
          </a:extLst>
        </p:spPr>
      </p:pic>
      <p:sp>
        <p:nvSpPr>
          <p:cNvPr id="7" name="Globo: línea doblada doble 6">
            <a:extLst>
              <a:ext uri="{FF2B5EF4-FFF2-40B4-BE49-F238E27FC236}">
                <a16:creationId xmlns:a16="http://schemas.microsoft.com/office/drawing/2014/main" id="{E793239B-3B32-4ADE-A19A-0A1DCCEE8219}"/>
              </a:ext>
            </a:extLst>
          </p:cNvPr>
          <p:cNvSpPr/>
          <p:nvPr/>
        </p:nvSpPr>
        <p:spPr>
          <a:xfrm>
            <a:off x="5148064" y="5920353"/>
            <a:ext cx="2952328" cy="759133"/>
          </a:xfrm>
          <a:prstGeom prst="borderCallout3">
            <a:avLst>
              <a:gd name="adj1" fmla="val 18750"/>
              <a:gd name="adj2" fmla="val -8333"/>
              <a:gd name="adj3" fmla="val 18750"/>
              <a:gd name="adj4" fmla="val -16667"/>
              <a:gd name="adj5" fmla="val 7094"/>
              <a:gd name="adj6" fmla="val -40343"/>
              <a:gd name="adj7" fmla="val -273717"/>
              <a:gd name="adj8" fmla="val -444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ODRL Only covers this!</a:t>
            </a:r>
          </a:p>
        </p:txBody>
      </p:sp>
      <p:sp>
        <p:nvSpPr>
          <p:cNvPr id="3" name="Elipse 2">
            <a:extLst>
              <a:ext uri="{FF2B5EF4-FFF2-40B4-BE49-F238E27FC236}">
                <a16:creationId xmlns:a16="http://schemas.microsoft.com/office/drawing/2014/main" id="{239364DD-1EC2-4829-8BFC-FDF1E9F0E0CE}"/>
              </a:ext>
            </a:extLst>
          </p:cNvPr>
          <p:cNvSpPr/>
          <p:nvPr/>
        </p:nvSpPr>
        <p:spPr>
          <a:xfrm>
            <a:off x="3275856" y="2420888"/>
            <a:ext cx="4176464" cy="1512168"/>
          </a:xfrm>
          <a:prstGeom prst="ellipse">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66204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31C8A-77B7-4E4C-AAC9-95F1EE8A6E0E}"/>
              </a:ext>
            </a:extLst>
          </p:cNvPr>
          <p:cNvSpPr>
            <a:spLocks noGrp="1"/>
          </p:cNvSpPr>
          <p:nvPr>
            <p:ph type="title"/>
          </p:nvPr>
        </p:nvSpPr>
        <p:spPr/>
        <p:txBody>
          <a:bodyPr/>
          <a:lstStyle/>
          <a:p>
            <a:r>
              <a:rPr lang="es-ES"/>
              <a:t>XACML Architecture</a:t>
            </a:r>
          </a:p>
        </p:txBody>
      </p:sp>
      <p:sp>
        <p:nvSpPr>
          <p:cNvPr id="3" name="Marcador de contenido 2">
            <a:extLst>
              <a:ext uri="{FF2B5EF4-FFF2-40B4-BE49-F238E27FC236}">
                <a16:creationId xmlns:a16="http://schemas.microsoft.com/office/drawing/2014/main" id="{07E1F0E4-0E72-45D2-9D18-2A22E7B1704E}"/>
              </a:ext>
            </a:extLst>
          </p:cNvPr>
          <p:cNvSpPr>
            <a:spLocks noGrp="1"/>
          </p:cNvSpPr>
          <p:nvPr>
            <p:ph idx="1"/>
          </p:nvPr>
        </p:nvSpPr>
        <p:spPr>
          <a:xfrm>
            <a:off x="18336" y="836712"/>
            <a:ext cx="9125664" cy="5832648"/>
          </a:xfrm>
        </p:spPr>
        <p:txBody>
          <a:bodyPr/>
          <a:lstStyle/>
          <a:p>
            <a:r>
              <a:rPr lang="en-US"/>
              <a:t>Policy Enforcement Point (PEP) : </a:t>
            </a:r>
          </a:p>
          <a:p>
            <a:pPr lvl="1"/>
            <a:r>
              <a:rPr lang="en-US"/>
              <a:t>The system entity that performs access control by making decision requests and enforcing authorization decisions. It sends the XACML request to the Policy Decision Point (PDP).</a:t>
            </a:r>
          </a:p>
          <a:p>
            <a:r>
              <a:rPr lang="en-US"/>
              <a:t>Policy Decision Point (PDP) : </a:t>
            </a:r>
          </a:p>
          <a:p>
            <a:pPr lvl="1"/>
            <a:r>
              <a:rPr lang="en-US"/>
              <a:t>The entity that </a:t>
            </a:r>
            <a:r>
              <a:rPr lang="en-US" b="1">
                <a:solidFill>
                  <a:srgbClr val="C00000"/>
                </a:solidFill>
              </a:rPr>
              <a:t>evaluates an applicable policy</a:t>
            </a:r>
            <a:r>
              <a:rPr lang="en-US"/>
              <a:t> and returns an authorization decision.</a:t>
            </a:r>
          </a:p>
          <a:p>
            <a:r>
              <a:rPr lang="en-US"/>
              <a:t>Policy Information Point (PIP) : </a:t>
            </a:r>
          </a:p>
          <a:p>
            <a:pPr lvl="1"/>
            <a:r>
              <a:rPr lang="en-US"/>
              <a:t>The entity that acts as a source of attribute values. If there are missing attributes in the XACML request that is sent by PEP, PIP would find them for the PDP to evaluate the policy.</a:t>
            </a:r>
          </a:p>
          <a:p>
            <a:r>
              <a:rPr lang="en-US"/>
              <a:t>Policy Administration Point (PAP) : </a:t>
            </a:r>
          </a:p>
          <a:p>
            <a:pPr lvl="1"/>
            <a:r>
              <a:rPr lang="en-US"/>
              <a:t>The entity that creates a policy or policy set and manages them.</a:t>
            </a:r>
            <a:endParaRPr lang="es-ES"/>
          </a:p>
        </p:txBody>
      </p:sp>
      <p:sp>
        <p:nvSpPr>
          <p:cNvPr id="4" name="Marcador de número de diapositiva 3">
            <a:extLst>
              <a:ext uri="{FF2B5EF4-FFF2-40B4-BE49-F238E27FC236}">
                <a16:creationId xmlns:a16="http://schemas.microsoft.com/office/drawing/2014/main" id="{D6406C99-4097-4801-8EA2-FF74C903B703}"/>
              </a:ext>
            </a:extLst>
          </p:cNvPr>
          <p:cNvSpPr>
            <a:spLocks noGrp="1"/>
          </p:cNvSpPr>
          <p:nvPr>
            <p:ph type="sldNum" sz="quarter" idx="12"/>
          </p:nvPr>
        </p:nvSpPr>
        <p:spPr/>
        <p:txBody>
          <a:bodyPr/>
          <a:lstStyle/>
          <a:p>
            <a:fld id="{989033DA-4FB3-4863-BE40-35B8BF45D7BC}" type="slidenum">
              <a:rPr lang="es-ES" smtClean="0"/>
              <a:pPr/>
              <a:t>55</a:t>
            </a:fld>
            <a:endParaRPr lang="es-ES"/>
          </a:p>
        </p:txBody>
      </p:sp>
    </p:spTree>
    <p:extLst>
      <p:ext uri="{BB962C8B-B14F-4D97-AF65-F5344CB8AC3E}">
        <p14:creationId xmlns:p14="http://schemas.microsoft.com/office/powerpoint/2010/main" val="2151878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998DA-A650-4D3A-9ABC-79E2A894C5A0}"/>
              </a:ext>
            </a:extLst>
          </p:cNvPr>
          <p:cNvSpPr>
            <a:spLocks noGrp="1"/>
          </p:cNvSpPr>
          <p:nvPr>
            <p:ph type="title"/>
          </p:nvPr>
        </p:nvSpPr>
        <p:spPr>
          <a:xfrm>
            <a:off x="0" y="-18750"/>
            <a:ext cx="8460432" cy="495422"/>
          </a:xfrm>
        </p:spPr>
        <p:txBody>
          <a:bodyPr/>
          <a:lstStyle/>
          <a:p>
            <a:r>
              <a:rPr lang="es-ES"/>
              <a:t>Usage scenario</a:t>
            </a:r>
          </a:p>
        </p:txBody>
      </p:sp>
      <p:sp>
        <p:nvSpPr>
          <p:cNvPr id="4" name="Marcador de número de diapositiva 3">
            <a:extLst>
              <a:ext uri="{FF2B5EF4-FFF2-40B4-BE49-F238E27FC236}">
                <a16:creationId xmlns:a16="http://schemas.microsoft.com/office/drawing/2014/main" id="{A15467A8-B658-4B59-9A28-5B2AEFC9402C}"/>
              </a:ext>
            </a:extLst>
          </p:cNvPr>
          <p:cNvSpPr>
            <a:spLocks noGrp="1"/>
          </p:cNvSpPr>
          <p:nvPr>
            <p:ph type="sldNum" sz="quarter" idx="12"/>
          </p:nvPr>
        </p:nvSpPr>
        <p:spPr/>
        <p:txBody>
          <a:bodyPr/>
          <a:lstStyle/>
          <a:p>
            <a:fld id="{989033DA-4FB3-4863-BE40-35B8BF45D7BC}" type="slidenum">
              <a:rPr lang="es-ES" smtClean="0"/>
              <a:pPr/>
              <a:t>56</a:t>
            </a:fld>
            <a:endParaRPr lang="es-ES"/>
          </a:p>
        </p:txBody>
      </p:sp>
      <p:pic>
        <p:nvPicPr>
          <p:cNvPr id="5" name="Picture 4">
            <a:extLst>
              <a:ext uri="{FF2B5EF4-FFF2-40B4-BE49-F238E27FC236}">
                <a16:creationId xmlns:a16="http://schemas.microsoft.com/office/drawing/2014/main" id="{C1436164-5D20-4112-862B-6976D47A8F1A}"/>
              </a:ext>
            </a:extLst>
          </p:cNvPr>
          <p:cNvPicPr>
            <a:picLocks noChangeAspect="1" noChangeArrowheads="1"/>
          </p:cNvPicPr>
          <p:nvPr/>
        </p:nvPicPr>
        <p:blipFill>
          <a:blip r:embed="rId2" cstate="print"/>
          <a:srcRect/>
          <a:stretch>
            <a:fillRect/>
          </a:stretch>
        </p:blipFill>
        <p:spPr bwMode="auto">
          <a:xfrm>
            <a:off x="1259632" y="717225"/>
            <a:ext cx="5904656" cy="6208674"/>
          </a:xfrm>
          <a:prstGeom prst="rect">
            <a:avLst/>
          </a:prstGeom>
          <a:noFill/>
          <a:ln w="9525">
            <a:noFill/>
            <a:miter lim="800000"/>
            <a:headEnd/>
            <a:tailEnd/>
          </a:ln>
          <a:effectLst/>
        </p:spPr>
      </p:pic>
    </p:spTree>
    <p:extLst>
      <p:ext uri="{BB962C8B-B14F-4D97-AF65-F5344CB8AC3E}">
        <p14:creationId xmlns:p14="http://schemas.microsoft.com/office/powerpoint/2010/main" val="4001553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FD043-66C9-479F-BFEC-F38D87B23CCB}"/>
              </a:ext>
            </a:extLst>
          </p:cNvPr>
          <p:cNvSpPr>
            <a:spLocks noGrp="1"/>
          </p:cNvSpPr>
          <p:nvPr>
            <p:ph type="title"/>
          </p:nvPr>
        </p:nvSpPr>
        <p:spPr/>
        <p:txBody>
          <a:bodyPr/>
          <a:lstStyle/>
          <a:p>
            <a:r>
              <a:rPr lang="es-ES" sz="4000"/>
              <a:t>XACML Policy structure</a:t>
            </a:r>
          </a:p>
        </p:txBody>
      </p:sp>
      <p:sp>
        <p:nvSpPr>
          <p:cNvPr id="4" name="Marcador de número de diapositiva 3">
            <a:extLst>
              <a:ext uri="{FF2B5EF4-FFF2-40B4-BE49-F238E27FC236}">
                <a16:creationId xmlns:a16="http://schemas.microsoft.com/office/drawing/2014/main" id="{1019C949-218C-42B2-848B-2C86964351EB}"/>
              </a:ext>
            </a:extLst>
          </p:cNvPr>
          <p:cNvSpPr>
            <a:spLocks noGrp="1"/>
          </p:cNvSpPr>
          <p:nvPr>
            <p:ph type="sldNum" sz="quarter" idx="12"/>
          </p:nvPr>
        </p:nvSpPr>
        <p:spPr/>
        <p:txBody>
          <a:bodyPr/>
          <a:lstStyle/>
          <a:p>
            <a:fld id="{989033DA-4FB3-4863-BE40-35B8BF45D7BC}" type="slidenum">
              <a:rPr lang="es-ES" smtClean="0"/>
              <a:pPr/>
              <a:t>57</a:t>
            </a:fld>
            <a:endParaRPr lang="es-ES"/>
          </a:p>
        </p:txBody>
      </p:sp>
      <p:pic>
        <p:nvPicPr>
          <p:cNvPr id="5" name="Picture 2">
            <a:extLst>
              <a:ext uri="{FF2B5EF4-FFF2-40B4-BE49-F238E27FC236}">
                <a16:creationId xmlns:a16="http://schemas.microsoft.com/office/drawing/2014/main" id="{1E590A16-5BAB-444F-9343-86F0ADC7C92E}"/>
              </a:ext>
            </a:extLst>
          </p:cNvPr>
          <p:cNvPicPr>
            <a:picLocks noGrp="1" noChangeAspect="1" noChangeArrowheads="1"/>
          </p:cNvPicPr>
          <p:nvPr>
            <p:ph idx="1"/>
          </p:nvPr>
        </p:nvPicPr>
        <p:blipFill>
          <a:blip r:embed="rId2" cstate="print"/>
          <a:srcRect/>
          <a:stretch>
            <a:fillRect/>
          </a:stretch>
        </p:blipFill>
        <p:spPr bwMode="auto">
          <a:xfrm>
            <a:off x="62638" y="869172"/>
            <a:ext cx="8796385" cy="5800187"/>
          </a:xfrm>
          <a:prstGeom prst="rect">
            <a:avLst/>
          </a:prstGeom>
          <a:noFill/>
          <a:ln w="9525">
            <a:noFill/>
            <a:miter lim="800000"/>
            <a:headEnd/>
            <a:tailEnd/>
          </a:ln>
          <a:effectLst/>
        </p:spPr>
      </p:pic>
    </p:spTree>
    <p:extLst>
      <p:ext uri="{BB962C8B-B14F-4D97-AF65-F5344CB8AC3E}">
        <p14:creationId xmlns:p14="http://schemas.microsoft.com/office/powerpoint/2010/main" val="2249861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566ED-3E0C-42C6-8F57-42EC976E359E}"/>
              </a:ext>
            </a:extLst>
          </p:cNvPr>
          <p:cNvSpPr>
            <a:spLocks noGrp="1"/>
          </p:cNvSpPr>
          <p:nvPr>
            <p:ph type="title"/>
          </p:nvPr>
        </p:nvSpPr>
        <p:spPr/>
        <p:txBody>
          <a:bodyPr/>
          <a:lstStyle/>
          <a:p>
            <a:r>
              <a:rPr lang="es-ES"/>
              <a:t>XACML Policy language model</a:t>
            </a:r>
          </a:p>
        </p:txBody>
      </p:sp>
      <p:sp>
        <p:nvSpPr>
          <p:cNvPr id="4" name="Marcador de número de diapositiva 3">
            <a:extLst>
              <a:ext uri="{FF2B5EF4-FFF2-40B4-BE49-F238E27FC236}">
                <a16:creationId xmlns:a16="http://schemas.microsoft.com/office/drawing/2014/main" id="{237DC605-D6D3-4167-ACA7-95162B0D3202}"/>
              </a:ext>
            </a:extLst>
          </p:cNvPr>
          <p:cNvSpPr>
            <a:spLocks noGrp="1"/>
          </p:cNvSpPr>
          <p:nvPr>
            <p:ph type="sldNum" sz="quarter" idx="12"/>
          </p:nvPr>
        </p:nvSpPr>
        <p:spPr/>
        <p:txBody>
          <a:bodyPr/>
          <a:lstStyle/>
          <a:p>
            <a:fld id="{989033DA-4FB3-4863-BE40-35B8BF45D7BC}" type="slidenum">
              <a:rPr lang="es-ES" smtClean="0"/>
              <a:pPr/>
              <a:t>58</a:t>
            </a:fld>
            <a:endParaRPr lang="es-ES"/>
          </a:p>
        </p:txBody>
      </p:sp>
      <p:pic>
        <p:nvPicPr>
          <p:cNvPr id="5" name="Picture 4">
            <a:extLst>
              <a:ext uri="{FF2B5EF4-FFF2-40B4-BE49-F238E27FC236}">
                <a16:creationId xmlns:a16="http://schemas.microsoft.com/office/drawing/2014/main" id="{99FF22B6-33A6-43CC-86D9-3C71210C8B7B}"/>
              </a:ext>
            </a:extLst>
          </p:cNvPr>
          <p:cNvPicPr>
            <a:picLocks noChangeAspect="1" noChangeArrowheads="1"/>
          </p:cNvPicPr>
          <p:nvPr/>
        </p:nvPicPr>
        <p:blipFill>
          <a:blip r:embed="rId2" cstate="print"/>
          <a:srcRect/>
          <a:stretch>
            <a:fillRect/>
          </a:stretch>
        </p:blipFill>
        <p:spPr bwMode="auto">
          <a:xfrm>
            <a:off x="431540" y="899116"/>
            <a:ext cx="8280920" cy="5871129"/>
          </a:xfrm>
          <a:prstGeom prst="rect">
            <a:avLst/>
          </a:prstGeom>
          <a:noFill/>
          <a:ln w="9525">
            <a:noFill/>
            <a:miter lim="800000"/>
            <a:headEnd/>
            <a:tailEnd/>
          </a:ln>
          <a:effectLst/>
        </p:spPr>
      </p:pic>
    </p:spTree>
    <p:extLst>
      <p:ext uri="{BB962C8B-B14F-4D97-AF65-F5344CB8AC3E}">
        <p14:creationId xmlns:p14="http://schemas.microsoft.com/office/powerpoint/2010/main" val="3380681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74C765-E3C7-4071-9AFA-E2E806F172C6}"/>
              </a:ext>
            </a:extLst>
          </p:cNvPr>
          <p:cNvSpPr>
            <a:spLocks noGrp="1"/>
          </p:cNvSpPr>
          <p:nvPr>
            <p:ph type="title"/>
          </p:nvPr>
        </p:nvSpPr>
        <p:spPr>
          <a:xfrm>
            <a:off x="5503253" y="1025339"/>
            <a:ext cx="3605558" cy="1143000"/>
          </a:xfrm>
        </p:spPr>
        <p:txBody>
          <a:bodyPr/>
          <a:lstStyle/>
          <a:p>
            <a:r>
              <a:rPr lang="es-ES"/>
              <a:t>XACML </a:t>
            </a:r>
            <a:br>
              <a:rPr lang="es-ES"/>
            </a:br>
            <a:r>
              <a:rPr lang="es-ES"/>
              <a:t>Request and response</a:t>
            </a:r>
          </a:p>
        </p:txBody>
      </p:sp>
      <p:sp>
        <p:nvSpPr>
          <p:cNvPr id="4" name="Marcador de número de diapositiva 3">
            <a:extLst>
              <a:ext uri="{FF2B5EF4-FFF2-40B4-BE49-F238E27FC236}">
                <a16:creationId xmlns:a16="http://schemas.microsoft.com/office/drawing/2014/main" id="{16CBA381-5F01-42CE-93B6-0C8DFE35BDE9}"/>
              </a:ext>
            </a:extLst>
          </p:cNvPr>
          <p:cNvSpPr>
            <a:spLocks noGrp="1"/>
          </p:cNvSpPr>
          <p:nvPr>
            <p:ph type="sldNum" sz="quarter" idx="12"/>
          </p:nvPr>
        </p:nvSpPr>
        <p:spPr/>
        <p:txBody>
          <a:bodyPr/>
          <a:lstStyle/>
          <a:p>
            <a:fld id="{989033DA-4FB3-4863-BE40-35B8BF45D7BC}" type="slidenum">
              <a:rPr lang="es-ES" smtClean="0"/>
              <a:pPr/>
              <a:t>59</a:t>
            </a:fld>
            <a:endParaRPr lang="es-ES"/>
          </a:p>
        </p:txBody>
      </p:sp>
      <p:grpSp>
        <p:nvGrpSpPr>
          <p:cNvPr id="5" name="Group 12">
            <a:extLst>
              <a:ext uri="{FF2B5EF4-FFF2-40B4-BE49-F238E27FC236}">
                <a16:creationId xmlns:a16="http://schemas.microsoft.com/office/drawing/2014/main" id="{D4C5A673-3440-4380-8496-60B9318473D2}"/>
              </a:ext>
            </a:extLst>
          </p:cNvPr>
          <p:cNvGrpSpPr/>
          <p:nvPr/>
        </p:nvGrpSpPr>
        <p:grpSpPr>
          <a:xfrm>
            <a:off x="0" y="101429"/>
            <a:ext cx="5503253" cy="3505201"/>
            <a:chOff x="1447800" y="2819400"/>
            <a:chExt cx="5791200" cy="3581400"/>
          </a:xfrm>
        </p:grpSpPr>
        <p:sp>
          <p:nvSpPr>
            <p:cNvPr id="6" name="Content Placeholder 2">
              <a:extLst>
                <a:ext uri="{FF2B5EF4-FFF2-40B4-BE49-F238E27FC236}">
                  <a16:creationId xmlns:a16="http://schemas.microsoft.com/office/drawing/2014/main" id="{32F7018F-0B66-4B2E-9400-466ECAA956F3}"/>
                </a:ext>
              </a:extLst>
            </p:cNvPr>
            <p:cNvSpPr txBox="1">
              <a:spLocks/>
            </p:cNvSpPr>
            <p:nvPr/>
          </p:nvSpPr>
          <p:spPr>
            <a:xfrm>
              <a:off x="1447800" y="2819400"/>
              <a:ext cx="5791200" cy="3581400"/>
            </a:xfrm>
            <a:prstGeom prst="rect">
              <a:avLst/>
            </a:prstGeom>
            <a:ln w="9525" cap="flat" cmpd="sng" algn="ctr">
              <a:noFill/>
              <a:prstDash val="solid"/>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vert="horz">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400" b="0" i="0" u="none" strike="noStrike" kern="1200" cap="none" spc="0" normalizeH="0" baseline="0" noProof="0">
                  <a:ln>
                    <a:noFill/>
                  </a:ln>
                  <a:solidFill>
                    <a:schemeClr val="lt1"/>
                  </a:solidFill>
                  <a:effectLst/>
                  <a:uLnTx/>
                  <a:uFillTx/>
                  <a:latin typeface="+mn-lt"/>
                  <a:ea typeface="+mn-ea"/>
                  <a:cs typeface="+mn-cs"/>
                </a:rPr>
                <a:t>Request</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ounded Rectangle 4">
              <a:extLst>
                <a:ext uri="{FF2B5EF4-FFF2-40B4-BE49-F238E27FC236}">
                  <a16:creationId xmlns:a16="http://schemas.microsoft.com/office/drawing/2014/main" id="{9282C6FE-26B7-4848-BA28-067128E82F1C}"/>
                </a:ext>
              </a:extLst>
            </p:cNvPr>
            <p:cNvSpPr/>
            <p:nvPr/>
          </p:nvSpPr>
          <p:spPr>
            <a:xfrm>
              <a:off x="1981200" y="3733800"/>
              <a:ext cx="1143000" cy="2286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5">
              <a:extLst>
                <a:ext uri="{FF2B5EF4-FFF2-40B4-BE49-F238E27FC236}">
                  <a16:creationId xmlns:a16="http://schemas.microsoft.com/office/drawing/2014/main" id="{4918CC71-9E32-4B26-88DA-2C6B8B345B3D}"/>
                </a:ext>
              </a:extLst>
            </p:cNvPr>
            <p:cNvSpPr txBox="1"/>
            <p:nvPr/>
          </p:nvSpPr>
          <p:spPr>
            <a:xfrm>
              <a:off x="1981200" y="4459069"/>
              <a:ext cx="12192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Subject</a:t>
              </a:r>
            </a:p>
            <a:p>
              <a:r>
                <a:rPr lang="en-US" dirty="0"/>
                <a:t>Attributes</a:t>
              </a:r>
            </a:p>
          </p:txBody>
        </p:sp>
        <p:sp>
          <p:nvSpPr>
            <p:cNvPr id="9" name="Rounded Rectangle 6">
              <a:extLst>
                <a:ext uri="{FF2B5EF4-FFF2-40B4-BE49-F238E27FC236}">
                  <a16:creationId xmlns:a16="http://schemas.microsoft.com/office/drawing/2014/main" id="{D66B72DB-EBD8-43AB-B82F-2947A726662A}"/>
                </a:ext>
              </a:extLst>
            </p:cNvPr>
            <p:cNvSpPr/>
            <p:nvPr/>
          </p:nvSpPr>
          <p:spPr>
            <a:xfrm>
              <a:off x="4419600" y="3733800"/>
              <a:ext cx="1143000" cy="2286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7">
              <a:extLst>
                <a:ext uri="{FF2B5EF4-FFF2-40B4-BE49-F238E27FC236}">
                  <a16:creationId xmlns:a16="http://schemas.microsoft.com/office/drawing/2014/main" id="{B6854C09-DAD7-4835-9819-D1A597746B56}"/>
                </a:ext>
              </a:extLst>
            </p:cNvPr>
            <p:cNvSpPr txBox="1"/>
            <p:nvPr/>
          </p:nvSpPr>
          <p:spPr>
            <a:xfrm>
              <a:off x="4419600" y="4459069"/>
              <a:ext cx="12192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Action</a:t>
              </a:r>
            </a:p>
            <a:p>
              <a:r>
                <a:rPr lang="en-US" dirty="0"/>
                <a:t>Attributes</a:t>
              </a:r>
            </a:p>
          </p:txBody>
        </p:sp>
        <p:sp>
          <p:nvSpPr>
            <p:cNvPr id="11" name="Rounded Rectangle 8">
              <a:extLst>
                <a:ext uri="{FF2B5EF4-FFF2-40B4-BE49-F238E27FC236}">
                  <a16:creationId xmlns:a16="http://schemas.microsoft.com/office/drawing/2014/main" id="{50F15AF0-9B60-47CB-8CF2-40AA5C3560A5}"/>
                </a:ext>
              </a:extLst>
            </p:cNvPr>
            <p:cNvSpPr/>
            <p:nvPr/>
          </p:nvSpPr>
          <p:spPr>
            <a:xfrm>
              <a:off x="5638800" y="3733800"/>
              <a:ext cx="1143000" cy="2286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9">
              <a:extLst>
                <a:ext uri="{FF2B5EF4-FFF2-40B4-BE49-F238E27FC236}">
                  <a16:creationId xmlns:a16="http://schemas.microsoft.com/office/drawing/2014/main" id="{D8F8B5F2-ADD7-40FF-82B6-89C596F0A66D}"/>
                </a:ext>
              </a:extLst>
            </p:cNvPr>
            <p:cNvSpPr txBox="1"/>
            <p:nvPr/>
          </p:nvSpPr>
          <p:spPr>
            <a:xfrm>
              <a:off x="5562600" y="4495800"/>
              <a:ext cx="1295400"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Environment</a:t>
              </a:r>
            </a:p>
            <a:p>
              <a:r>
                <a:rPr lang="en-US" sz="1500" dirty="0"/>
                <a:t>Attributes</a:t>
              </a:r>
            </a:p>
          </p:txBody>
        </p:sp>
        <p:sp>
          <p:nvSpPr>
            <p:cNvPr id="13" name="Rounded Rectangle 10">
              <a:extLst>
                <a:ext uri="{FF2B5EF4-FFF2-40B4-BE49-F238E27FC236}">
                  <a16:creationId xmlns:a16="http://schemas.microsoft.com/office/drawing/2014/main" id="{69EE9C18-BD71-4488-9E8D-1C679A888CCC}"/>
                </a:ext>
              </a:extLst>
            </p:cNvPr>
            <p:cNvSpPr/>
            <p:nvPr/>
          </p:nvSpPr>
          <p:spPr>
            <a:xfrm>
              <a:off x="3200400" y="3733800"/>
              <a:ext cx="1143000" cy="2286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TextBox 11">
              <a:extLst>
                <a:ext uri="{FF2B5EF4-FFF2-40B4-BE49-F238E27FC236}">
                  <a16:creationId xmlns:a16="http://schemas.microsoft.com/office/drawing/2014/main" id="{5F3DCC52-C1A0-43D0-AFD4-18EA201EAC9D}"/>
                </a:ext>
              </a:extLst>
            </p:cNvPr>
            <p:cNvSpPr txBox="1"/>
            <p:nvPr/>
          </p:nvSpPr>
          <p:spPr>
            <a:xfrm>
              <a:off x="3200400" y="4459069"/>
              <a:ext cx="12192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Resource</a:t>
              </a:r>
            </a:p>
            <a:p>
              <a:r>
                <a:rPr lang="en-US" dirty="0"/>
                <a:t>Attributes</a:t>
              </a:r>
            </a:p>
          </p:txBody>
        </p:sp>
      </p:grpSp>
      <p:grpSp>
        <p:nvGrpSpPr>
          <p:cNvPr id="15" name="Group 13">
            <a:extLst>
              <a:ext uri="{FF2B5EF4-FFF2-40B4-BE49-F238E27FC236}">
                <a16:creationId xmlns:a16="http://schemas.microsoft.com/office/drawing/2014/main" id="{3E71E2EB-8502-4A52-BBF0-BD36E79CD301}"/>
              </a:ext>
            </a:extLst>
          </p:cNvPr>
          <p:cNvGrpSpPr/>
          <p:nvPr/>
        </p:nvGrpSpPr>
        <p:grpSpPr>
          <a:xfrm>
            <a:off x="16853" y="3484831"/>
            <a:ext cx="5486400" cy="3505200"/>
            <a:chOff x="1447800" y="2656609"/>
            <a:chExt cx="5486400" cy="3744191"/>
          </a:xfrm>
        </p:grpSpPr>
        <p:sp>
          <p:nvSpPr>
            <p:cNvPr id="16" name="Content Placeholder 2">
              <a:extLst>
                <a:ext uri="{FF2B5EF4-FFF2-40B4-BE49-F238E27FC236}">
                  <a16:creationId xmlns:a16="http://schemas.microsoft.com/office/drawing/2014/main" id="{DB1BEB92-754F-4A7C-86FD-E649848EEC37}"/>
                </a:ext>
              </a:extLst>
            </p:cNvPr>
            <p:cNvSpPr txBox="1">
              <a:spLocks/>
            </p:cNvSpPr>
            <p:nvPr/>
          </p:nvSpPr>
          <p:spPr>
            <a:xfrm>
              <a:off x="1447800" y="2656609"/>
              <a:ext cx="5486400" cy="3744191"/>
            </a:xfrm>
            <a:prstGeom prst="rect">
              <a:avLst/>
            </a:prstGeom>
            <a:ln w="9525" cap="flat" cmpd="sng" algn="ctr">
              <a:noFill/>
              <a:prstDash val="solid"/>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vert="horz">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4400" dirty="0"/>
                <a:t>Response</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17" name="Rounded Rectangle 15">
              <a:extLst>
                <a:ext uri="{FF2B5EF4-FFF2-40B4-BE49-F238E27FC236}">
                  <a16:creationId xmlns:a16="http://schemas.microsoft.com/office/drawing/2014/main" id="{18F11BEF-BC1E-4C59-81AA-ED383F6CE912}"/>
                </a:ext>
              </a:extLst>
            </p:cNvPr>
            <p:cNvSpPr/>
            <p:nvPr/>
          </p:nvSpPr>
          <p:spPr>
            <a:xfrm>
              <a:off x="1981200" y="3657600"/>
              <a:ext cx="1371600" cy="2286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6">
              <a:extLst>
                <a:ext uri="{FF2B5EF4-FFF2-40B4-BE49-F238E27FC236}">
                  <a16:creationId xmlns:a16="http://schemas.microsoft.com/office/drawing/2014/main" id="{6A91EEBE-9737-442F-B950-7E1EEB94F908}"/>
                </a:ext>
              </a:extLst>
            </p:cNvPr>
            <p:cNvSpPr txBox="1"/>
            <p:nvPr/>
          </p:nvSpPr>
          <p:spPr>
            <a:xfrm>
              <a:off x="1981200" y="4459069"/>
              <a:ext cx="1295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Decision</a:t>
              </a:r>
            </a:p>
          </p:txBody>
        </p:sp>
        <p:sp>
          <p:nvSpPr>
            <p:cNvPr id="19" name="Rounded Rectangle 19">
              <a:extLst>
                <a:ext uri="{FF2B5EF4-FFF2-40B4-BE49-F238E27FC236}">
                  <a16:creationId xmlns:a16="http://schemas.microsoft.com/office/drawing/2014/main" id="{98670002-1580-493C-A92F-F1C8BE60A088}"/>
                </a:ext>
              </a:extLst>
            </p:cNvPr>
            <p:cNvSpPr/>
            <p:nvPr/>
          </p:nvSpPr>
          <p:spPr>
            <a:xfrm>
              <a:off x="4876800" y="3657600"/>
              <a:ext cx="1447800" cy="2286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20">
              <a:extLst>
                <a:ext uri="{FF2B5EF4-FFF2-40B4-BE49-F238E27FC236}">
                  <a16:creationId xmlns:a16="http://schemas.microsoft.com/office/drawing/2014/main" id="{C1119B55-D7C8-4AE2-823D-C79708B8946E}"/>
                </a:ext>
              </a:extLst>
            </p:cNvPr>
            <p:cNvSpPr txBox="1"/>
            <p:nvPr/>
          </p:nvSpPr>
          <p:spPr>
            <a:xfrm>
              <a:off x="4876800" y="4419600"/>
              <a:ext cx="1371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Obligations</a:t>
              </a:r>
            </a:p>
          </p:txBody>
        </p:sp>
        <p:sp>
          <p:nvSpPr>
            <p:cNvPr id="21" name="Rounded Rectangle 21">
              <a:extLst>
                <a:ext uri="{FF2B5EF4-FFF2-40B4-BE49-F238E27FC236}">
                  <a16:creationId xmlns:a16="http://schemas.microsoft.com/office/drawing/2014/main" id="{EF93F58F-C298-46C8-BF1B-E8E6F195D6A0}"/>
                </a:ext>
              </a:extLst>
            </p:cNvPr>
            <p:cNvSpPr/>
            <p:nvPr/>
          </p:nvSpPr>
          <p:spPr>
            <a:xfrm>
              <a:off x="3429000" y="3657600"/>
              <a:ext cx="1371600" cy="2286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TextBox 22">
              <a:extLst>
                <a:ext uri="{FF2B5EF4-FFF2-40B4-BE49-F238E27FC236}">
                  <a16:creationId xmlns:a16="http://schemas.microsoft.com/office/drawing/2014/main" id="{9DECDD9A-0262-40C6-90EC-F7B8CBED429B}"/>
                </a:ext>
              </a:extLst>
            </p:cNvPr>
            <p:cNvSpPr txBox="1"/>
            <p:nvPr/>
          </p:nvSpPr>
          <p:spPr>
            <a:xfrm>
              <a:off x="3505200" y="4419600"/>
              <a:ext cx="1219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Status</a:t>
              </a:r>
            </a:p>
          </p:txBody>
        </p:sp>
      </p:grpSp>
    </p:spTree>
    <p:extLst>
      <p:ext uri="{BB962C8B-B14F-4D97-AF65-F5344CB8AC3E}">
        <p14:creationId xmlns:p14="http://schemas.microsoft.com/office/powerpoint/2010/main" val="370557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CC3A7F-D59D-4070-AA20-E3B25E35BCDD}"/>
              </a:ext>
            </a:extLst>
          </p:cNvPr>
          <p:cNvSpPr>
            <a:spLocks noGrp="1"/>
          </p:cNvSpPr>
          <p:nvPr>
            <p:ph type="title"/>
          </p:nvPr>
        </p:nvSpPr>
        <p:spPr/>
        <p:txBody>
          <a:bodyPr/>
          <a:lstStyle/>
          <a:p>
            <a:r>
              <a:rPr lang="es-ES"/>
              <a:t>Usually, a perlocutionary act</a:t>
            </a:r>
          </a:p>
        </p:txBody>
      </p:sp>
      <p:sp>
        <p:nvSpPr>
          <p:cNvPr id="3" name="Marcador de contenido 2">
            <a:extLst>
              <a:ext uri="{FF2B5EF4-FFF2-40B4-BE49-F238E27FC236}">
                <a16:creationId xmlns:a16="http://schemas.microsoft.com/office/drawing/2014/main" id="{6DDB871A-319D-4BD6-BE0F-FD9908341E08}"/>
              </a:ext>
            </a:extLst>
          </p:cNvPr>
          <p:cNvSpPr>
            <a:spLocks noGrp="1"/>
          </p:cNvSpPr>
          <p:nvPr>
            <p:ph idx="1"/>
          </p:nvPr>
        </p:nvSpPr>
        <p:spPr>
          <a:xfrm>
            <a:off x="179512" y="1600200"/>
            <a:ext cx="8946152" cy="4525963"/>
          </a:xfrm>
        </p:spPr>
        <p:txBody>
          <a:bodyPr/>
          <a:lstStyle/>
          <a:p>
            <a:r>
              <a:rPr lang="en-US" sz="2800" b="1"/>
              <a:t>Austin's</a:t>
            </a:r>
            <a:r>
              <a:rPr lang="en-US" sz="2800"/>
              <a:t> original formulation (from </a:t>
            </a:r>
            <a:r>
              <a:rPr lang="en-US" sz="2800" i="1"/>
              <a:t>How to Do Things with Words</a:t>
            </a:r>
            <a:r>
              <a:rPr lang="en-US" sz="2800"/>
              <a:t>, 1962)</a:t>
            </a:r>
          </a:p>
          <a:p>
            <a:pPr lvl="1"/>
            <a:r>
              <a:rPr lang="en-US" sz="2400" b="1"/>
              <a:t>Locutionary act.</a:t>
            </a:r>
            <a:r>
              <a:rPr lang="en-US" sz="2400"/>
              <a:t> the act of </a:t>
            </a:r>
            <a:r>
              <a:rPr lang="en-US" sz="2400" i="1"/>
              <a:t>saying something</a:t>
            </a:r>
            <a:r>
              <a:rPr lang="en-US" sz="2400"/>
              <a:t> with meaning. </a:t>
            </a:r>
          </a:p>
          <a:p>
            <a:pPr marL="457200" lvl="1" indent="0">
              <a:buNone/>
            </a:pPr>
            <a:r>
              <a:rPr lang="en-US" sz="2400"/>
              <a:t>	</a:t>
            </a:r>
            <a:r>
              <a:rPr lang="en-US" sz="2400" i="1"/>
              <a:t>("I wished hackers would not steal my data.")</a:t>
            </a:r>
          </a:p>
          <a:p>
            <a:pPr lvl="1"/>
            <a:r>
              <a:rPr lang="en-US" sz="2400" b="1"/>
              <a:t>Illocutionary act. </a:t>
            </a:r>
            <a:r>
              <a:rPr lang="en-US" sz="2400"/>
              <a:t>the act </a:t>
            </a:r>
            <a:r>
              <a:rPr lang="en-US" sz="2400" i="1"/>
              <a:t>performed in</a:t>
            </a:r>
            <a:r>
              <a:rPr lang="en-US" sz="2400"/>
              <a:t> saying it. </a:t>
            </a:r>
          </a:p>
          <a:p>
            <a:pPr marL="457200" lvl="1" indent="0">
              <a:buNone/>
            </a:pPr>
            <a:r>
              <a:rPr lang="en-US" sz="2400"/>
              <a:t>	(</a:t>
            </a:r>
            <a:r>
              <a:rPr lang="en-US" sz="2400" i="1"/>
              <a:t>warning, promising, asserting, requesting, etc.)</a:t>
            </a:r>
          </a:p>
          <a:p>
            <a:pPr lvl="1"/>
            <a:r>
              <a:rPr lang="en-US" sz="2400" b="1"/>
              <a:t>Perlocutionary act.</a:t>
            </a:r>
            <a:r>
              <a:rPr lang="en-US" sz="2400"/>
              <a:t> the </a:t>
            </a:r>
            <a:r>
              <a:rPr lang="en-US" sz="2400" i="1"/>
              <a:t>effect</a:t>
            </a:r>
            <a:r>
              <a:rPr lang="en-US" sz="2400"/>
              <a:t> produced on the listener </a:t>
            </a:r>
          </a:p>
          <a:p>
            <a:pPr marL="457200" lvl="1" indent="0">
              <a:buNone/>
            </a:pPr>
            <a:r>
              <a:rPr lang="en-US" sz="2400"/>
              <a:t>	</a:t>
            </a:r>
            <a:r>
              <a:rPr lang="en-US" sz="2400" i="1"/>
              <a:t>(persuading them, alarming them, getting them to act).</a:t>
            </a:r>
          </a:p>
          <a:p>
            <a:endParaRPr lang="es-ES"/>
          </a:p>
        </p:txBody>
      </p:sp>
      <p:sp>
        <p:nvSpPr>
          <p:cNvPr id="4" name="Marcador de número de diapositiva 3">
            <a:extLst>
              <a:ext uri="{FF2B5EF4-FFF2-40B4-BE49-F238E27FC236}">
                <a16:creationId xmlns:a16="http://schemas.microsoft.com/office/drawing/2014/main" id="{B35502B1-C9E0-4DB8-8208-7CF1A88FA3FC}"/>
              </a:ext>
            </a:extLst>
          </p:cNvPr>
          <p:cNvSpPr>
            <a:spLocks noGrp="1"/>
          </p:cNvSpPr>
          <p:nvPr>
            <p:ph type="sldNum" sz="quarter" idx="12"/>
          </p:nvPr>
        </p:nvSpPr>
        <p:spPr/>
        <p:txBody>
          <a:bodyPr/>
          <a:lstStyle/>
          <a:p>
            <a:fld id="{989033DA-4FB3-4863-BE40-35B8BF45D7BC}" type="slidenum">
              <a:rPr lang="es-ES" smtClean="0"/>
              <a:pPr/>
              <a:t>6</a:t>
            </a:fld>
            <a:endParaRPr lang="es-ES"/>
          </a:p>
        </p:txBody>
      </p:sp>
      <p:sp>
        <p:nvSpPr>
          <p:cNvPr id="5" name="Rectángulo 4">
            <a:extLst>
              <a:ext uri="{FF2B5EF4-FFF2-40B4-BE49-F238E27FC236}">
                <a16:creationId xmlns:a16="http://schemas.microsoft.com/office/drawing/2014/main" id="{2D22D8B2-7B34-4372-A803-FC371C398EB3}"/>
              </a:ext>
            </a:extLst>
          </p:cNvPr>
          <p:cNvSpPr/>
          <p:nvPr/>
        </p:nvSpPr>
        <p:spPr>
          <a:xfrm>
            <a:off x="45033" y="6512187"/>
            <a:ext cx="4390048" cy="369332"/>
          </a:xfrm>
          <a:prstGeom prst="rect">
            <a:avLst/>
          </a:prstGeom>
        </p:spPr>
        <p:txBody>
          <a:bodyPr wrap="none">
            <a:spAutoFit/>
          </a:bodyPr>
          <a:lstStyle/>
          <a:p>
            <a:r>
              <a:rPr lang="en-US"/>
              <a:t>Austin (1962) How to Do Things with Words. </a:t>
            </a:r>
            <a:endParaRPr lang="es-ES"/>
          </a:p>
        </p:txBody>
      </p:sp>
    </p:spTree>
    <p:extLst>
      <p:ext uri="{BB962C8B-B14F-4D97-AF65-F5344CB8AC3E}">
        <p14:creationId xmlns:p14="http://schemas.microsoft.com/office/powerpoint/2010/main" val="4203403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0B6BC-FC8A-402C-B098-34E3182AC60F}"/>
              </a:ext>
            </a:extLst>
          </p:cNvPr>
          <p:cNvSpPr>
            <a:spLocks noGrp="1"/>
          </p:cNvSpPr>
          <p:nvPr>
            <p:ph type="title"/>
          </p:nvPr>
        </p:nvSpPr>
        <p:spPr/>
        <p:txBody>
          <a:bodyPr/>
          <a:lstStyle/>
          <a:p>
            <a:r>
              <a:rPr lang="es-ES" sz="4000"/>
              <a:t>Combining algorithms</a:t>
            </a:r>
          </a:p>
        </p:txBody>
      </p:sp>
      <p:sp>
        <p:nvSpPr>
          <p:cNvPr id="3" name="Marcador de contenido 2">
            <a:extLst>
              <a:ext uri="{FF2B5EF4-FFF2-40B4-BE49-F238E27FC236}">
                <a16:creationId xmlns:a16="http://schemas.microsoft.com/office/drawing/2014/main" id="{A3D3E44E-5E23-48D5-945F-B62D51EED268}"/>
              </a:ext>
            </a:extLst>
          </p:cNvPr>
          <p:cNvSpPr>
            <a:spLocks noGrp="1"/>
          </p:cNvSpPr>
          <p:nvPr>
            <p:ph idx="1"/>
          </p:nvPr>
        </p:nvSpPr>
        <p:spPr/>
        <p:txBody>
          <a:bodyPr/>
          <a:lstStyle/>
          <a:p>
            <a:r>
              <a:rPr lang="en-US"/>
              <a:t>Deny-overrides –</a:t>
            </a:r>
          </a:p>
          <a:p>
            <a:pPr lvl="1"/>
            <a:r>
              <a:rPr lang="en-US"/>
              <a:t>if any evaluation returns Deny, then the result must be Deny. </a:t>
            </a:r>
          </a:p>
          <a:p>
            <a:pPr lvl="1"/>
            <a:r>
              <a:rPr lang="en-US"/>
              <a:t>If all rules evaluate to Permit, then the result is Permit.</a:t>
            </a:r>
          </a:p>
          <a:p>
            <a:r>
              <a:rPr lang="en-US"/>
              <a:t>Permit-overrides – </a:t>
            </a:r>
          </a:p>
          <a:p>
            <a:pPr lvl="1"/>
            <a:r>
              <a:rPr lang="en-US"/>
              <a:t>if any rule evaluates to Permit, then the result of is Permit. </a:t>
            </a:r>
          </a:p>
          <a:p>
            <a:pPr lvl="1"/>
            <a:r>
              <a:rPr lang="en-US"/>
              <a:t>If any rule evaluates to Deny and all other rules evaluate to NotApplicable, then the result is Deny. </a:t>
            </a:r>
          </a:p>
          <a:p>
            <a:pPr lvl="1"/>
            <a:r>
              <a:rPr lang="en-US"/>
              <a:t>If all rules are found to be NotApplicable, then the result is NotApplicable.</a:t>
            </a:r>
          </a:p>
          <a:p>
            <a:endParaRPr lang="es-ES"/>
          </a:p>
        </p:txBody>
      </p:sp>
      <p:sp>
        <p:nvSpPr>
          <p:cNvPr id="4" name="Marcador de número de diapositiva 3">
            <a:extLst>
              <a:ext uri="{FF2B5EF4-FFF2-40B4-BE49-F238E27FC236}">
                <a16:creationId xmlns:a16="http://schemas.microsoft.com/office/drawing/2014/main" id="{3F9A5953-6FD4-4F97-9C8E-FCF58FE93F7F}"/>
              </a:ext>
            </a:extLst>
          </p:cNvPr>
          <p:cNvSpPr>
            <a:spLocks noGrp="1"/>
          </p:cNvSpPr>
          <p:nvPr>
            <p:ph type="sldNum" sz="quarter" idx="12"/>
          </p:nvPr>
        </p:nvSpPr>
        <p:spPr/>
        <p:txBody>
          <a:bodyPr/>
          <a:lstStyle/>
          <a:p>
            <a:fld id="{989033DA-4FB3-4863-BE40-35B8BF45D7BC}" type="slidenum">
              <a:rPr lang="es-ES" smtClean="0"/>
              <a:pPr/>
              <a:t>60</a:t>
            </a:fld>
            <a:endParaRPr lang="es-ES"/>
          </a:p>
        </p:txBody>
      </p:sp>
    </p:spTree>
    <p:extLst>
      <p:ext uri="{BB962C8B-B14F-4D97-AF65-F5344CB8AC3E}">
        <p14:creationId xmlns:p14="http://schemas.microsoft.com/office/powerpoint/2010/main" val="3658026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6492F-DE2A-4E5B-984D-919F5FEF1EE9}"/>
              </a:ext>
            </a:extLst>
          </p:cNvPr>
          <p:cNvSpPr>
            <a:spLocks noGrp="1"/>
          </p:cNvSpPr>
          <p:nvPr>
            <p:ph type="title"/>
          </p:nvPr>
        </p:nvSpPr>
        <p:spPr/>
        <p:txBody>
          <a:bodyPr/>
          <a:lstStyle/>
          <a:p>
            <a:r>
              <a:rPr lang="es-ES"/>
              <a:t>Test Sun's XACML implementation</a:t>
            </a:r>
          </a:p>
        </p:txBody>
      </p:sp>
      <p:sp>
        <p:nvSpPr>
          <p:cNvPr id="3" name="Marcador de contenido 2">
            <a:extLst>
              <a:ext uri="{FF2B5EF4-FFF2-40B4-BE49-F238E27FC236}">
                <a16:creationId xmlns:a16="http://schemas.microsoft.com/office/drawing/2014/main" id="{372185C8-9300-4C93-8982-49076C35B065}"/>
              </a:ext>
            </a:extLst>
          </p:cNvPr>
          <p:cNvSpPr>
            <a:spLocks noGrp="1"/>
          </p:cNvSpPr>
          <p:nvPr>
            <p:ph idx="1"/>
          </p:nvPr>
        </p:nvSpPr>
        <p:spPr/>
        <p:txBody>
          <a:bodyPr>
            <a:normAutofit/>
          </a:bodyPr>
          <a:lstStyle/>
          <a:p>
            <a:r>
              <a:rPr lang="es-ES" sz="2800"/>
              <a:t>Make a test!</a:t>
            </a: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p:txBody>
      </p:sp>
      <p:sp>
        <p:nvSpPr>
          <p:cNvPr id="4" name="Marcador de número de diapositiva 3">
            <a:extLst>
              <a:ext uri="{FF2B5EF4-FFF2-40B4-BE49-F238E27FC236}">
                <a16:creationId xmlns:a16="http://schemas.microsoft.com/office/drawing/2014/main" id="{24E6B207-9271-4EF4-B316-3E2A96B662C0}"/>
              </a:ext>
            </a:extLst>
          </p:cNvPr>
          <p:cNvSpPr>
            <a:spLocks noGrp="1"/>
          </p:cNvSpPr>
          <p:nvPr>
            <p:ph type="sldNum" sz="quarter" idx="12"/>
          </p:nvPr>
        </p:nvSpPr>
        <p:spPr/>
        <p:txBody>
          <a:bodyPr/>
          <a:lstStyle/>
          <a:p>
            <a:fld id="{989033DA-4FB3-4863-BE40-35B8BF45D7BC}" type="slidenum">
              <a:rPr lang="es-ES" smtClean="0"/>
              <a:pPr/>
              <a:t>61</a:t>
            </a:fld>
            <a:endParaRPr lang="es-ES"/>
          </a:p>
        </p:txBody>
      </p:sp>
      <p:sp>
        <p:nvSpPr>
          <p:cNvPr id="5" name="Rectángulo 4">
            <a:extLst>
              <a:ext uri="{FF2B5EF4-FFF2-40B4-BE49-F238E27FC236}">
                <a16:creationId xmlns:a16="http://schemas.microsoft.com/office/drawing/2014/main" id="{4727F614-2E93-420E-8E20-8BDF7E043989}"/>
              </a:ext>
            </a:extLst>
          </p:cNvPr>
          <p:cNvSpPr/>
          <p:nvPr/>
        </p:nvSpPr>
        <p:spPr>
          <a:xfrm>
            <a:off x="107504" y="2276872"/>
            <a:ext cx="8712968" cy="194421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arenR"/>
            </a:pPr>
            <a:r>
              <a:rPr lang="pt-BR" sz="1600">
                <a:latin typeface="Consolas" panose="020B0609020204030204" pitchFamily="49" charset="0"/>
              </a:rPr>
              <a:t>curl -L "https://sourceforge.net/projects/sunxacml/files/sunxacml/Version%201.2/sunxacml-1.2.zip/download" -o sunxacml.zip</a:t>
            </a:r>
          </a:p>
          <a:p>
            <a:pPr marL="342900" indent="-342900">
              <a:buFont typeface="+mj-lt"/>
              <a:buAutoNum type="arabicParenR"/>
            </a:pPr>
            <a:r>
              <a:rPr lang="pt-BR" sz="1600">
                <a:latin typeface="Consolas" panose="020B0609020204030204" pitchFamily="49" charset="0"/>
              </a:rPr>
              <a:t>tar -xf sunxacml.zip</a:t>
            </a:r>
          </a:p>
          <a:p>
            <a:pPr marL="342900" indent="-342900">
              <a:buFont typeface="+mj-lt"/>
              <a:buAutoNum type="arabicParenR"/>
            </a:pPr>
            <a:r>
              <a:rPr lang="pt-BR" sz="1600">
                <a:latin typeface="Consolas" panose="020B0609020204030204" pitchFamily="49" charset="0"/>
              </a:rPr>
              <a:t>cd sunxacml-1.2</a:t>
            </a:r>
          </a:p>
          <a:p>
            <a:pPr marL="342900" indent="-342900">
              <a:buFont typeface="+mj-lt"/>
              <a:buAutoNum type="arabicParenR"/>
            </a:pPr>
            <a:r>
              <a:rPr lang="pt-BR" sz="1600">
                <a:latin typeface="Consolas" panose="020B0609020204030204" pitchFamily="49" charset="0"/>
              </a:rPr>
              <a:t>java -cp "lib/sunxacml.jar;lib/samples.jar" SimplePDP sample/request/door-access.xml sample/policy/time-range.xml</a:t>
            </a:r>
          </a:p>
          <a:p>
            <a:endParaRPr lang="pt-BR" sz="1600">
              <a:latin typeface="Consolas" panose="020B0609020204030204" pitchFamily="49" charset="0"/>
            </a:endParaRPr>
          </a:p>
          <a:p>
            <a:endParaRPr lang="es-ES" sz="1600">
              <a:latin typeface="Consolas" panose="020B0609020204030204" pitchFamily="49" charset="0"/>
            </a:endParaRPr>
          </a:p>
        </p:txBody>
      </p:sp>
    </p:spTree>
    <p:extLst>
      <p:ext uri="{BB962C8B-B14F-4D97-AF65-F5344CB8AC3E}">
        <p14:creationId xmlns:p14="http://schemas.microsoft.com/office/powerpoint/2010/main" val="1536535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5654D-2161-4E5E-9537-7A13855F3733}"/>
              </a:ext>
            </a:extLst>
          </p:cNvPr>
          <p:cNvSpPr>
            <a:spLocks noGrp="1"/>
          </p:cNvSpPr>
          <p:nvPr>
            <p:ph type="title"/>
          </p:nvPr>
        </p:nvSpPr>
        <p:spPr>
          <a:xfrm>
            <a:off x="611560" y="274638"/>
            <a:ext cx="7344816" cy="554518"/>
          </a:xfrm>
        </p:spPr>
        <p:txBody>
          <a:bodyPr/>
          <a:lstStyle/>
          <a:p>
            <a:r>
              <a:rPr lang="es-ES"/>
              <a:t>request-door.xml</a:t>
            </a:r>
          </a:p>
        </p:txBody>
      </p:sp>
      <p:sp>
        <p:nvSpPr>
          <p:cNvPr id="3" name="Marcador de contenido 2">
            <a:extLst>
              <a:ext uri="{FF2B5EF4-FFF2-40B4-BE49-F238E27FC236}">
                <a16:creationId xmlns:a16="http://schemas.microsoft.com/office/drawing/2014/main" id="{B4F07A8B-B481-413D-9814-A8B15A2FE93E}"/>
              </a:ext>
            </a:extLst>
          </p:cNvPr>
          <p:cNvSpPr>
            <a:spLocks noGrp="1"/>
          </p:cNvSpPr>
          <p:nvPr>
            <p:ph idx="1"/>
          </p:nvPr>
        </p:nvSpPr>
        <p:spPr>
          <a:xfrm>
            <a:off x="18336" y="6028845"/>
            <a:ext cx="9125664" cy="712524"/>
          </a:xfrm>
        </p:spPr>
        <p:txBody>
          <a:bodyPr>
            <a:normAutofit/>
          </a:bodyPr>
          <a:lstStyle/>
          <a:p>
            <a:pPr marL="0" indent="0">
              <a:buNone/>
            </a:pPr>
            <a:r>
              <a:rPr lang="en-US" sz="2800"/>
              <a:t>Can the user seth@users.example.com open the main-door?"</a:t>
            </a:r>
            <a:endParaRPr lang="es-ES" sz="2800"/>
          </a:p>
        </p:txBody>
      </p:sp>
      <p:sp>
        <p:nvSpPr>
          <p:cNvPr id="4" name="Marcador de número de diapositiva 3">
            <a:extLst>
              <a:ext uri="{FF2B5EF4-FFF2-40B4-BE49-F238E27FC236}">
                <a16:creationId xmlns:a16="http://schemas.microsoft.com/office/drawing/2014/main" id="{01E6A8C6-0E54-4D59-9501-7A76CE90CACA}"/>
              </a:ext>
            </a:extLst>
          </p:cNvPr>
          <p:cNvSpPr>
            <a:spLocks noGrp="1"/>
          </p:cNvSpPr>
          <p:nvPr>
            <p:ph type="sldNum" sz="quarter" idx="12"/>
          </p:nvPr>
        </p:nvSpPr>
        <p:spPr/>
        <p:txBody>
          <a:bodyPr/>
          <a:lstStyle/>
          <a:p>
            <a:fld id="{989033DA-4FB3-4863-BE40-35B8BF45D7BC}" type="slidenum">
              <a:rPr lang="es-ES" smtClean="0"/>
              <a:pPr/>
              <a:t>62</a:t>
            </a:fld>
            <a:endParaRPr lang="es-ES"/>
          </a:p>
        </p:txBody>
      </p:sp>
      <p:sp>
        <p:nvSpPr>
          <p:cNvPr id="5" name="Rectángulo 4">
            <a:extLst>
              <a:ext uri="{FF2B5EF4-FFF2-40B4-BE49-F238E27FC236}">
                <a16:creationId xmlns:a16="http://schemas.microsoft.com/office/drawing/2014/main" id="{33AD30F1-AAC0-4063-819A-0590E1DA9826}"/>
              </a:ext>
            </a:extLst>
          </p:cNvPr>
          <p:cNvSpPr/>
          <p:nvPr/>
        </p:nvSpPr>
        <p:spPr>
          <a:xfrm>
            <a:off x="252378" y="1012954"/>
            <a:ext cx="8639244" cy="4832092"/>
          </a:xfrm>
          <a:prstGeom prst="rect">
            <a:avLst/>
          </a:prstGeom>
          <a:solidFill>
            <a:schemeClr val="accent4">
              <a:lumMod val="20000"/>
              <a:lumOff val="80000"/>
            </a:schemeClr>
          </a:solidFill>
          <a:ln w="38100">
            <a:solidFill>
              <a:schemeClr val="tx1">
                <a:lumMod val="65000"/>
                <a:lumOff val="35000"/>
              </a:schemeClr>
            </a:solidFill>
          </a:ln>
        </p:spPr>
        <p:txBody>
          <a:bodyPr wrap="square">
            <a:spAutoFit/>
          </a:bodyPr>
          <a:lstStyle/>
          <a:p>
            <a:r>
              <a:rPr lang="en-US" sz="1400">
                <a:latin typeface="Consolas" panose="020B0609020204030204" pitchFamily="49" charset="0"/>
              </a:rPr>
              <a:t>&lt;?xml version="1.0" encoding="UTF-8"?&gt;</a:t>
            </a:r>
          </a:p>
          <a:p>
            <a:r>
              <a:rPr lang="en-US" sz="1400">
                <a:latin typeface="Consolas" panose="020B0609020204030204" pitchFamily="49" charset="0"/>
              </a:rPr>
              <a:t>&lt;Request xmlns="urn:oasis:names:tc:xacml:1.0:context"</a:t>
            </a:r>
          </a:p>
          <a:p>
            <a:r>
              <a:rPr lang="en-US" sz="1400">
                <a:latin typeface="Consolas" panose="020B0609020204030204" pitchFamily="49" charset="0"/>
              </a:rPr>
              <a:t>         xmlns:xsi="http://www.w3.org/2001/XMLSchema-instance"&gt;</a:t>
            </a:r>
          </a:p>
          <a:p>
            <a:r>
              <a:rPr lang="en-US" sz="1400">
                <a:latin typeface="Consolas" panose="020B0609020204030204" pitchFamily="49" charset="0"/>
              </a:rPr>
              <a:t>  &lt;Subject&gt;</a:t>
            </a:r>
          </a:p>
          <a:p>
            <a:r>
              <a:rPr lang="en-US" sz="1400">
                <a:latin typeface="Consolas" panose="020B0609020204030204" pitchFamily="49" charset="0"/>
              </a:rPr>
              <a:t>    &lt;Attribute AttributeId="urn:oasis:names:tc:xacml:1.0:subject:subject-id"</a:t>
            </a:r>
          </a:p>
          <a:p>
            <a:r>
              <a:rPr lang="en-US" sz="1400">
                <a:latin typeface="Consolas" panose="020B0609020204030204" pitchFamily="49" charset="0"/>
              </a:rPr>
              <a:t>               DataType="urn:oasis:names:tc:xacml:1.0:data-type:rfc822Name"&gt;</a:t>
            </a:r>
          </a:p>
          <a:p>
            <a:r>
              <a:rPr lang="en-US" sz="1400">
                <a:latin typeface="Consolas" panose="020B0609020204030204" pitchFamily="49" charset="0"/>
              </a:rPr>
              <a:t>      &lt;AttributeValue&gt;seth@users.example.com&lt;/AttributeValue&gt;</a:t>
            </a:r>
          </a:p>
          <a:p>
            <a:r>
              <a:rPr lang="en-US" sz="1400">
                <a:latin typeface="Consolas" panose="020B0609020204030204" pitchFamily="49" charset="0"/>
              </a:rPr>
              <a:t>    &lt;/Attribute&gt;</a:t>
            </a:r>
          </a:p>
          <a:p>
            <a:r>
              <a:rPr lang="en-US" sz="1400">
                <a:latin typeface="Consolas" panose="020B0609020204030204" pitchFamily="49" charset="0"/>
              </a:rPr>
              <a:t>  &lt;/Subject&gt;</a:t>
            </a:r>
          </a:p>
          <a:p>
            <a:r>
              <a:rPr lang="en-US" sz="1400">
                <a:latin typeface="Consolas" panose="020B0609020204030204" pitchFamily="49" charset="0"/>
              </a:rPr>
              <a:t>  &lt;Resource&gt;</a:t>
            </a:r>
          </a:p>
          <a:p>
            <a:r>
              <a:rPr lang="en-US" sz="1400">
                <a:latin typeface="Consolas" panose="020B0609020204030204" pitchFamily="49" charset="0"/>
              </a:rPr>
              <a:t>    &lt;Attribute AttributeId="urn:oasis:names:tc:xacml:1.0:resource:resource-id"</a:t>
            </a:r>
          </a:p>
          <a:p>
            <a:r>
              <a:rPr lang="en-US" sz="1400">
                <a:latin typeface="Consolas" panose="020B0609020204030204" pitchFamily="49" charset="0"/>
              </a:rPr>
              <a:t>               DataType="http://www.w3.org/2001/XMLSchema#string"&gt;</a:t>
            </a:r>
          </a:p>
          <a:p>
            <a:r>
              <a:rPr lang="en-US" sz="1400">
                <a:latin typeface="Consolas" panose="020B0609020204030204" pitchFamily="49" charset="0"/>
              </a:rPr>
              <a:t>      &lt;AttributeValue&gt;main-door&lt;/AttributeValue&gt;</a:t>
            </a:r>
          </a:p>
          <a:p>
            <a:r>
              <a:rPr lang="en-US" sz="1400">
                <a:latin typeface="Consolas" panose="020B0609020204030204" pitchFamily="49" charset="0"/>
              </a:rPr>
              <a:t>    &lt;/Attribute&gt;</a:t>
            </a:r>
          </a:p>
          <a:p>
            <a:r>
              <a:rPr lang="en-US" sz="1400">
                <a:latin typeface="Consolas" panose="020B0609020204030204" pitchFamily="49" charset="0"/>
              </a:rPr>
              <a:t>  &lt;/Resource&gt;</a:t>
            </a:r>
          </a:p>
          <a:p>
            <a:r>
              <a:rPr lang="en-US" sz="1400">
                <a:latin typeface="Consolas" panose="020B0609020204030204" pitchFamily="49" charset="0"/>
              </a:rPr>
              <a:t>  &lt;Action&gt;</a:t>
            </a:r>
          </a:p>
          <a:p>
            <a:r>
              <a:rPr lang="en-US" sz="1400">
                <a:latin typeface="Consolas" panose="020B0609020204030204" pitchFamily="49" charset="0"/>
              </a:rPr>
              <a:t>    &lt;Attribute AttributeId="urn:oasis:names:tc:xacml:1.0:action:action-id"</a:t>
            </a:r>
          </a:p>
          <a:p>
            <a:r>
              <a:rPr lang="en-US" sz="1400">
                <a:latin typeface="Consolas" panose="020B0609020204030204" pitchFamily="49" charset="0"/>
              </a:rPr>
              <a:t>               DataType="http://www.w3.org/2001/XMLSchema#string"&gt;</a:t>
            </a:r>
          </a:p>
          <a:p>
            <a:r>
              <a:rPr lang="en-US" sz="1400">
                <a:latin typeface="Consolas" panose="020B0609020204030204" pitchFamily="49" charset="0"/>
              </a:rPr>
              <a:t>      &lt;AttributeValue&gt;open&lt;/AttributeValue&gt;</a:t>
            </a:r>
          </a:p>
          <a:p>
            <a:r>
              <a:rPr lang="en-US" sz="1400">
                <a:latin typeface="Consolas" panose="020B0609020204030204" pitchFamily="49" charset="0"/>
              </a:rPr>
              <a:t>    &lt;/Attribute&gt;</a:t>
            </a:r>
          </a:p>
          <a:p>
            <a:r>
              <a:rPr lang="en-US" sz="1400">
                <a:latin typeface="Consolas" panose="020B0609020204030204" pitchFamily="49" charset="0"/>
              </a:rPr>
              <a:t>  &lt;/Action&gt;</a:t>
            </a:r>
          </a:p>
          <a:p>
            <a:r>
              <a:rPr lang="en-US" sz="1400">
                <a:latin typeface="Consolas" panose="020B0609020204030204" pitchFamily="49" charset="0"/>
              </a:rPr>
              <a:t>&lt;/Request&gt;</a:t>
            </a:r>
          </a:p>
        </p:txBody>
      </p:sp>
    </p:spTree>
    <p:extLst>
      <p:ext uri="{BB962C8B-B14F-4D97-AF65-F5344CB8AC3E}">
        <p14:creationId xmlns:p14="http://schemas.microsoft.com/office/powerpoint/2010/main" val="820460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5654D-2161-4E5E-9537-7A13855F3733}"/>
              </a:ext>
            </a:extLst>
          </p:cNvPr>
          <p:cNvSpPr>
            <a:spLocks noGrp="1"/>
          </p:cNvSpPr>
          <p:nvPr>
            <p:ph type="title"/>
          </p:nvPr>
        </p:nvSpPr>
        <p:spPr>
          <a:xfrm>
            <a:off x="611560" y="274638"/>
            <a:ext cx="7344816" cy="554518"/>
          </a:xfrm>
        </p:spPr>
        <p:txBody>
          <a:bodyPr/>
          <a:lstStyle/>
          <a:p>
            <a:r>
              <a:rPr lang="es-ES"/>
              <a:t>policy.xml</a:t>
            </a:r>
          </a:p>
        </p:txBody>
      </p:sp>
      <p:sp>
        <p:nvSpPr>
          <p:cNvPr id="3" name="Marcador de contenido 2">
            <a:extLst>
              <a:ext uri="{FF2B5EF4-FFF2-40B4-BE49-F238E27FC236}">
                <a16:creationId xmlns:a16="http://schemas.microsoft.com/office/drawing/2014/main" id="{B4F07A8B-B481-413D-9814-A8B15A2FE93E}"/>
              </a:ext>
            </a:extLst>
          </p:cNvPr>
          <p:cNvSpPr>
            <a:spLocks noGrp="1"/>
          </p:cNvSpPr>
          <p:nvPr>
            <p:ph idx="1"/>
          </p:nvPr>
        </p:nvSpPr>
        <p:spPr>
          <a:xfrm>
            <a:off x="4283968" y="1356781"/>
            <a:ext cx="4932040" cy="4536505"/>
          </a:xfrm>
        </p:spPr>
        <p:txBody>
          <a:bodyPr>
            <a:normAutofit/>
          </a:bodyPr>
          <a:lstStyle/>
          <a:p>
            <a:pPr marL="0" indent="0">
              <a:buNone/>
            </a:pPr>
            <a:r>
              <a:rPr lang="en-US" sz="2800"/>
              <a:t>Between 9am and 5pm local time, allow anyone to open the main door. All other times, only allow authorized people (ie, those with an email address @[users.example.com](http://users.example.com)). Deny in all other cases.</a:t>
            </a:r>
            <a:endParaRPr lang="es-ES" sz="2800"/>
          </a:p>
        </p:txBody>
      </p:sp>
      <p:sp>
        <p:nvSpPr>
          <p:cNvPr id="4" name="Marcador de número de diapositiva 3">
            <a:extLst>
              <a:ext uri="{FF2B5EF4-FFF2-40B4-BE49-F238E27FC236}">
                <a16:creationId xmlns:a16="http://schemas.microsoft.com/office/drawing/2014/main" id="{01E6A8C6-0E54-4D59-9501-7A76CE90CACA}"/>
              </a:ext>
            </a:extLst>
          </p:cNvPr>
          <p:cNvSpPr>
            <a:spLocks noGrp="1"/>
          </p:cNvSpPr>
          <p:nvPr>
            <p:ph type="sldNum" sz="quarter" idx="12"/>
          </p:nvPr>
        </p:nvSpPr>
        <p:spPr/>
        <p:txBody>
          <a:bodyPr/>
          <a:lstStyle/>
          <a:p>
            <a:fld id="{989033DA-4FB3-4863-BE40-35B8BF45D7BC}" type="slidenum">
              <a:rPr lang="es-ES" smtClean="0"/>
              <a:pPr/>
              <a:t>63</a:t>
            </a:fld>
            <a:endParaRPr lang="es-ES"/>
          </a:p>
        </p:txBody>
      </p:sp>
      <p:pic>
        <p:nvPicPr>
          <p:cNvPr id="6" name="Imagen 5">
            <a:extLst>
              <a:ext uri="{FF2B5EF4-FFF2-40B4-BE49-F238E27FC236}">
                <a16:creationId xmlns:a16="http://schemas.microsoft.com/office/drawing/2014/main" id="{832B5D78-7EEA-4C2E-AA76-7E678052E4F7}"/>
              </a:ext>
            </a:extLst>
          </p:cNvPr>
          <p:cNvPicPr>
            <a:picLocks noChangeAspect="1"/>
          </p:cNvPicPr>
          <p:nvPr/>
        </p:nvPicPr>
        <p:blipFill>
          <a:blip r:embed="rId2"/>
          <a:stretch>
            <a:fillRect/>
          </a:stretch>
        </p:blipFill>
        <p:spPr>
          <a:xfrm>
            <a:off x="0" y="1197679"/>
            <a:ext cx="4211960" cy="5288612"/>
          </a:xfrm>
          <a:prstGeom prst="rect">
            <a:avLst/>
          </a:prstGeom>
        </p:spPr>
      </p:pic>
    </p:spTree>
    <p:extLst>
      <p:ext uri="{BB962C8B-B14F-4D97-AF65-F5344CB8AC3E}">
        <p14:creationId xmlns:p14="http://schemas.microsoft.com/office/powerpoint/2010/main" val="4037992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5654D-2161-4E5E-9537-7A13855F3733}"/>
              </a:ext>
            </a:extLst>
          </p:cNvPr>
          <p:cNvSpPr>
            <a:spLocks noGrp="1"/>
          </p:cNvSpPr>
          <p:nvPr>
            <p:ph type="title"/>
          </p:nvPr>
        </p:nvSpPr>
        <p:spPr>
          <a:xfrm>
            <a:off x="611560" y="274638"/>
            <a:ext cx="7344816" cy="554518"/>
          </a:xfrm>
        </p:spPr>
        <p:txBody>
          <a:bodyPr/>
          <a:lstStyle/>
          <a:p>
            <a:r>
              <a:rPr lang="es-ES"/>
              <a:t>Response</a:t>
            </a:r>
          </a:p>
        </p:txBody>
      </p:sp>
      <p:sp>
        <p:nvSpPr>
          <p:cNvPr id="3" name="Marcador de contenido 2">
            <a:extLst>
              <a:ext uri="{FF2B5EF4-FFF2-40B4-BE49-F238E27FC236}">
                <a16:creationId xmlns:a16="http://schemas.microsoft.com/office/drawing/2014/main" id="{B4F07A8B-B481-413D-9814-A8B15A2FE93E}"/>
              </a:ext>
            </a:extLst>
          </p:cNvPr>
          <p:cNvSpPr>
            <a:spLocks noGrp="1"/>
          </p:cNvSpPr>
          <p:nvPr>
            <p:ph idx="1"/>
          </p:nvPr>
        </p:nvSpPr>
        <p:spPr>
          <a:xfrm>
            <a:off x="18336" y="6028845"/>
            <a:ext cx="9125664" cy="712524"/>
          </a:xfrm>
        </p:spPr>
        <p:txBody>
          <a:bodyPr>
            <a:normAutofit/>
          </a:bodyPr>
          <a:lstStyle/>
          <a:p>
            <a:pPr marL="0" indent="0">
              <a:buNone/>
            </a:pPr>
            <a:r>
              <a:rPr lang="en-US" sz="2800"/>
              <a:t>Yes! at any time. </a:t>
            </a:r>
            <a:endParaRPr lang="es-ES" sz="2800"/>
          </a:p>
        </p:txBody>
      </p:sp>
      <p:sp>
        <p:nvSpPr>
          <p:cNvPr id="4" name="Marcador de número de diapositiva 3">
            <a:extLst>
              <a:ext uri="{FF2B5EF4-FFF2-40B4-BE49-F238E27FC236}">
                <a16:creationId xmlns:a16="http://schemas.microsoft.com/office/drawing/2014/main" id="{01E6A8C6-0E54-4D59-9501-7A76CE90CACA}"/>
              </a:ext>
            </a:extLst>
          </p:cNvPr>
          <p:cNvSpPr>
            <a:spLocks noGrp="1"/>
          </p:cNvSpPr>
          <p:nvPr>
            <p:ph type="sldNum" sz="quarter" idx="12"/>
          </p:nvPr>
        </p:nvSpPr>
        <p:spPr/>
        <p:txBody>
          <a:bodyPr/>
          <a:lstStyle/>
          <a:p>
            <a:fld id="{989033DA-4FB3-4863-BE40-35B8BF45D7BC}" type="slidenum">
              <a:rPr lang="es-ES" smtClean="0"/>
              <a:pPr/>
              <a:t>64</a:t>
            </a:fld>
            <a:endParaRPr lang="es-ES"/>
          </a:p>
        </p:txBody>
      </p:sp>
      <p:sp>
        <p:nvSpPr>
          <p:cNvPr id="5" name="Rectángulo 4">
            <a:extLst>
              <a:ext uri="{FF2B5EF4-FFF2-40B4-BE49-F238E27FC236}">
                <a16:creationId xmlns:a16="http://schemas.microsoft.com/office/drawing/2014/main" id="{33AD30F1-AAC0-4063-819A-0590E1DA9826}"/>
              </a:ext>
            </a:extLst>
          </p:cNvPr>
          <p:cNvSpPr/>
          <p:nvPr/>
        </p:nvSpPr>
        <p:spPr>
          <a:xfrm>
            <a:off x="261546" y="1124744"/>
            <a:ext cx="8639244" cy="1815882"/>
          </a:xfrm>
          <a:prstGeom prst="rect">
            <a:avLst/>
          </a:prstGeom>
          <a:solidFill>
            <a:schemeClr val="accent4">
              <a:lumMod val="20000"/>
              <a:lumOff val="80000"/>
            </a:schemeClr>
          </a:solidFill>
          <a:ln w="38100">
            <a:solidFill>
              <a:schemeClr val="tx1">
                <a:lumMod val="65000"/>
                <a:lumOff val="35000"/>
              </a:schemeClr>
            </a:solidFill>
          </a:ln>
        </p:spPr>
        <p:txBody>
          <a:bodyPr wrap="square">
            <a:spAutoFit/>
          </a:bodyPr>
          <a:lstStyle/>
          <a:p>
            <a:r>
              <a:rPr lang="en-US" sz="1400">
                <a:latin typeface="Consolas" panose="020B0609020204030204" pitchFamily="49" charset="0"/>
              </a:rPr>
              <a:t>&lt;Response&gt;</a:t>
            </a:r>
          </a:p>
          <a:p>
            <a:r>
              <a:rPr lang="en-US" sz="1400">
                <a:latin typeface="Consolas" panose="020B0609020204030204" pitchFamily="49" charset="0"/>
              </a:rPr>
              <a:t>  &lt;Result ResourceID="main-door"&gt;</a:t>
            </a:r>
          </a:p>
          <a:p>
            <a:r>
              <a:rPr lang="en-US" sz="1400">
                <a:latin typeface="Consolas" panose="020B0609020204030204" pitchFamily="49" charset="0"/>
              </a:rPr>
              <a:t>    &lt;Decision&gt;</a:t>
            </a:r>
            <a:r>
              <a:rPr lang="en-US" sz="1400">
                <a:solidFill>
                  <a:srgbClr val="C00000"/>
                </a:solidFill>
                <a:latin typeface="Consolas" panose="020B0609020204030204" pitchFamily="49" charset="0"/>
              </a:rPr>
              <a:t>Permit</a:t>
            </a:r>
            <a:r>
              <a:rPr lang="en-US" sz="1400">
                <a:latin typeface="Consolas" panose="020B0609020204030204" pitchFamily="49" charset="0"/>
              </a:rPr>
              <a:t>&lt;/Decision&gt;</a:t>
            </a:r>
          </a:p>
          <a:p>
            <a:r>
              <a:rPr lang="en-US" sz="1400">
                <a:latin typeface="Consolas" panose="020B0609020204030204" pitchFamily="49" charset="0"/>
              </a:rPr>
              <a:t>    &lt;Status&gt;</a:t>
            </a:r>
          </a:p>
          <a:p>
            <a:r>
              <a:rPr lang="en-US" sz="1400">
                <a:latin typeface="Consolas" panose="020B0609020204030204" pitchFamily="49" charset="0"/>
              </a:rPr>
              <a:t>      &lt;StatusCode Value="urn:oasis:names:tc:xacml:1.0:status:ok"/&gt;</a:t>
            </a:r>
          </a:p>
          <a:p>
            <a:r>
              <a:rPr lang="en-US" sz="1400">
                <a:latin typeface="Consolas" panose="020B0609020204030204" pitchFamily="49" charset="0"/>
              </a:rPr>
              <a:t>    &lt;/Status&gt;</a:t>
            </a:r>
          </a:p>
          <a:p>
            <a:r>
              <a:rPr lang="en-US" sz="1400">
                <a:latin typeface="Consolas" panose="020B0609020204030204" pitchFamily="49" charset="0"/>
              </a:rPr>
              <a:t>  &lt;/Result&gt;</a:t>
            </a:r>
          </a:p>
          <a:p>
            <a:r>
              <a:rPr lang="en-US" sz="1400">
                <a:latin typeface="Consolas" panose="020B0609020204030204" pitchFamily="49" charset="0"/>
              </a:rPr>
              <a:t>&lt;/Response&gt;</a:t>
            </a:r>
          </a:p>
        </p:txBody>
      </p:sp>
    </p:spTree>
    <p:extLst>
      <p:ext uri="{BB962C8B-B14F-4D97-AF65-F5344CB8AC3E}">
        <p14:creationId xmlns:p14="http://schemas.microsoft.com/office/powerpoint/2010/main" val="2804940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5654D-2161-4E5E-9537-7A13855F3733}"/>
              </a:ext>
            </a:extLst>
          </p:cNvPr>
          <p:cNvSpPr>
            <a:spLocks noGrp="1"/>
          </p:cNvSpPr>
          <p:nvPr>
            <p:ph type="title"/>
          </p:nvPr>
        </p:nvSpPr>
        <p:spPr>
          <a:xfrm>
            <a:off x="611560" y="274638"/>
            <a:ext cx="7344816" cy="554518"/>
          </a:xfrm>
        </p:spPr>
        <p:txBody>
          <a:bodyPr/>
          <a:lstStyle/>
          <a:p>
            <a:r>
              <a:rPr lang="es-ES"/>
              <a:t>A second policy</a:t>
            </a:r>
          </a:p>
        </p:txBody>
      </p:sp>
      <p:sp>
        <p:nvSpPr>
          <p:cNvPr id="3" name="Marcador de contenido 2">
            <a:extLst>
              <a:ext uri="{FF2B5EF4-FFF2-40B4-BE49-F238E27FC236}">
                <a16:creationId xmlns:a16="http://schemas.microsoft.com/office/drawing/2014/main" id="{B4F07A8B-B481-413D-9814-A8B15A2FE93E}"/>
              </a:ext>
            </a:extLst>
          </p:cNvPr>
          <p:cNvSpPr>
            <a:spLocks noGrp="1"/>
          </p:cNvSpPr>
          <p:nvPr>
            <p:ph idx="1"/>
          </p:nvPr>
        </p:nvSpPr>
        <p:spPr>
          <a:xfrm>
            <a:off x="18336" y="6028845"/>
            <a:ext cx="9125664" cy="712524"/>
          </a:xfrm>
        </p:spPr>
        <p:txBody>
          <a:bodyPr>
            <a:normAutofit/>
          </a:bodyPr>
          <a:lstStyle/>
          <a:p>
            <a:pPr marL="0" indent="0">
              <a:buNone/>
            </a:pPr>
            <a:br>
              <a:rPr lang="en-US" sz="2800"/>
            </a:br>
            <a:r>
              <a:rPr lang="en-US" sz="2800"/>
              <a:t>We change the policy</a:t>
            </a:r>
          </a:p>
        </p:txBody>
      </p:sp>
      <p:sp>
        <p:nvSpPr>
          <p:cNvPr id="4" name="Marcador de número de diapositiva 3">
            <a:extLst>
              <a:ext uri="{FF2B5EF4-FFF2-40B4-BE49-F238E27FC236}">
                <a16:creationId xmlns:a16="http://schemas.microsoft.com/office/drawing/2014/main" id="{01E6A8C6-0E54-4D59-9501-7A76CE90CACA}"/>
              </a:ext>
            </a:extLst>
          </p:cNvPr>
          <p:cNvSpPr>
            <a:spLocks noGrp="1"/>
          </p:cNvSpPr>
          <p:nvPr>
            <p:ph type="sldNum" sz="quarter" idx="12"/>
          </p:nvPr>
        </p:nvSpPr>
        <p:spPr/>
        <p:txBody>
          <a:bodyPr/>
          <a:lstStyle/>
          <a:p>
            <a:fld id="{989033DA-4FB3-4863-BE40-35B8BF45D7BC}" type="slidenum">
              <a:rPr lang="es-ES" smtClean="0"/>
              <a:pPr/>
              <a:t>65</a:t>
            </a:fld>
            <a:endParaRPr lang="es-ES"/>
          </a:p>
        </p:txBody>
      </p:sp>
      <p:pic>
        <p:nvPicPr>
          <p:cNvPr id="7" name="Imagen 6">
            <a:extLst>
              <a:ext uri="{FF2B5EF4-FFF2-40B4-BE49-F238E27FC236}">
                <a16:creationId xmlns:a16="http://schemas.microsoft.com/office/drawing/2014/main" id="{2BA73DF1-4E10-4B05-928C-D0EB84577E23}"/>
              </a:ext>
            </a:extLst>
          </p:cNvPr>
          <p:cNvPicPr>
            <a:picLocks noChangeAspect="1"/>
          </p:cNvPicPr>
          <p:nvPr/>
        </p:nvPicPr>
        <p:blipFill>
          <a:blip r:embed="rId2"/>
          <a:stretch>
            <a:fillRect/>
          </a:stretch>
        </p:blipFill>
        <p:spPr>
          <a:xfrm>
            <a:off x="611560" y="1310799"/>
            <a:ext cx="7991872" cy="4694845"/>
          </a:xfrm>
          <a:prstGeom prst="rect">
            <a:avLst/>
          </a:prstGeom>
        </p:spPr>
      </p:pic>
      <p:sp>
        <p:nvSpPr>
          <p:cNvPr id="8" name="Elipse 7">
            <a:extLst>
              <a:ext uri="{FF2B5EF4-FFF2-40B4-BE49-F238E27FC236}">
                <a16:creationId xmlns:a16="http://schemas.microsoft.com/office/drawing/2014/main" id="{16B65F3F-4942-4A7B-B8D3-29C45AB2B424}"/>
              </a:ext>
            </a:extLst>
          </p:cNvPr>
          <p:cNvSpPr/>
          <p:nvPr/>
        </p:nvSpPr>
        <p:spPr>
          <a:xfrm>
            <a:off x="4601326" y="2149012"/>
            <a:ext cx="1410834" cy="835254"/>
          </a:xfrm>
          <a:prstGeom prst="ellipse">
            <a:avLst/>
          </a:prstGeom>
          <a:noFill/>
          <a:ln w="1016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9F173C51-57BA-43E4-8FC8-89411D1C8BB8}"/>
              </a:ext>
            </a:extLst>
          </p:cNvPr>
          <p:cNvSpPr/>
          <p:nvPr/>
        </p:nvSpPr>
        <p:spPr>
          <a:xfrm>
            <a:off x="6084168" y="4077072"/>
            <a:ext cx="1410834" cy="835254"/>
          </a:xfrm>
          <a:prstGeom prst="ellipse">
            <a:avLst/>
          </a:prstGeom>
          <a:noFill/>
          <a:ln w="1016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19966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6492F-DE2A-4E5B-984D-919F5FEF1EE9}"/>
              </a:ext>
            </a:extLst>
          </p:cNvPr>
          <p:cNvSpPr>
            <a:spLocks noGrp="1"/>
          </p:cNvSpPr>
          <p:nvPr>
            <p:ph type="title"/>
          </p:nvPr>
        </p:nvSpPr>
        <p:spPr/>
        <p:txBody>
          <a:bodyPr/>
          <a:lstStyle/>
          <a:p>
            <a:r>
              <a:rPr lang="es-ES"/>
              <a:t>Test Sun's XACML implementation</a:t>
            </a:r>
          </a:p>
        </p:txBody>
      </p:sp>
      <p:sp>
        <p:nvSpPr>
          <p:cNvPr id="3" name="Marcador de contenido 2">
            <a:extLst>
              <a:ext uri="{FF2B5EF4-FFF2-40B4-BE49-F238E27FC236}">
                <a16:creationId xmlns:a16="http://schemas.microsoft.com/office/drawing/2014/main" id="{372185C8-9300-4C93-8982-49076C35B065}"/>
              </a:ext>
            </a:extLst>
          </p:cNvPr>
          <p:cNvSpPr>
            <a:spLocks noGrp="1"/>
          </p:cNvSpPr>
          <p:nvPr>
            <p:ph idx="1"/>
          </p:nvPr>
        </p:nvSpPr>
        <p:spPr/>
        <p:txBody>
          <a:bodyPr>
            <a:normAutofit/>
          </a:bodyPr>
          <a:lstStyle/>
          <a:p>
            <a:r>
              <a:rPr lang="es-ES" sz="2800"/>
              <a:t>Make a second test!</a:t>
            </a: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a:p>
            <a:pPr marL="457200" lvl="1" indent="0">
              <a:buNone/>
            </a:pPr>
            <a:endParaRPr lang="es-ES" sz="1600">
              <a:latin typeface="Consolas" panose="020B0609020204030204" pitchFamily="49" charset="0"/>
            </a:endParaRPr>
          </a:p>
        </p:txBody>
      </p:sp>
      <p:sp>
        <p:nvSpPr>
          <p:cNvPr id="4" name="Marcador de número de diapositiva 3">
            <a:extLst>
              <a:ext uri="{FF2B5EF4-FFF2-40B4-BE49-F238E27FC236}">
                <a16:creationId xmlns:a16="http://schemas.microsoft.com/office/drawing/2014/main" id="{24E6B207-9271-4EF4-B316-3E2A96B662C0}"/>
              </a:ext>
            </a:extLst>
          </p:cNvPr>
          <p:cNvSpPr>
            <a:spLocks noGrp="1"/>
          </p:cNvSpPr>
          <p:nvPr>
            <p:ph type="sldNum" sz="quarter" idx="12"/>
          </p:nvPr>
        </p:nvSpPr>
        <p:spPr/>
        <p:txBody>
          <a:bodyPr/>
          <a:lstStyle/>
          <a:p>
            <a:fld id="{989033DA-4FB3-4863-BE40-35B8BF45D7BC}" type="slidenum">
              <a:rPr lang="es-ES" smtClean="0"/>
              <a:pPr/>
              <a:t>66</a:t>
            </a:fld>
            <a:endParaRPr lang="es-ES"/>
          </a:p>
        </p:txBody>
      </p:sp>
      <p:sp>
        <p:nvSpPr>
          <p:cNvPr id="5" name="Rectángulo 4">
            <a:extLst>
              <a:ext uri="{FF2B5EF4-FFF2-40B4-BE49-F238E27FC236}">
                <a16:creationId xmlns:a16="http://schemas.microsoft.com/office/drawing/2014/main" id="{4727F614-2E93-420E-8E20-8BDF7E043989}"/>
              </a:ext>
            </a:extLst>
          </p:cNvPr>
          <p:cNvSpPr/>
          <p:nvPr/>
        </p:nvSpPr>
        <p:spPr>
          <a:xfrm>
            <a:off x="107504" y="2276872"/>
            <a:ext cx="8712968" cy="72008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BR" sz="1600">
                <a:latin typeface="Consolas" panose="020B0609020204030204" pitchFamily="49" charset="0"/>
              </a:rPr>
              <a:t>00 java -cp "lib/sunxacml.jar;lib/samples.jar" SimplePDP sample/request/door-access.xml sample/policy/time-range.xml</a:t>
            </a:r>
          </a:p>
          <a:p>
            <a:endParaRPr lang="pt-BR" sz="1600">
              <a:latin typeface="Consolas" panose="020B0609020204030204" pitchFamily="49" charset="0"/>
            </a:endParaRPr>
          </a:p>
          <a:p>
            <a:endParaRPr lang="es-ES" sz="1600">
              <a:latin typeface="Consolas" panose="020B0609020204030204" pitchFamily="49" charset="0"/>
            </a:endParaRPr>
          </a:p>
        </p:txBody>
      </p:sp>
      <p:sp>
        <p:nvSpPr>
          <p:cNvPr id="6" name="Rectángulo 5">
            <a:extLst>
              <a:ext uri="{FF2B5EF4-FFF2-40B4-BE49-F238E27FC236}">
                <a16:creationId xmlns:a16="http://schemas.microsoft.com/office/drawing/2014/main" id="{13EB7E7C-5620-482D-80AE-6E72F753BFE9}"/>
              </a:ext>
            </a:extLst>
          </p:cNvPr>
          <p:cNvSpPr/>
          <p:nvPr/>
        </p:nvSpPr>
        <p:spPr>
          <a:xfrm>
            <a:off x="323528" y="4490345"/>
            <a:ext cx="8639244" cy="1815882"/>
          </a:xfrm>
          <a:prstGeom prst="rect">
            <a:avLst/>
          </a:prstGeom>
          <a:solidFill>
            <a:schemeClr val="accent4">
              <a:lumMod val="20000"/>
              <a:lumOff val="80000"/>
            </a:schemeClr>
          </a:solidFill>
          <a:ln w="38100">
            <a:solidFill>
              <a:schemeClr val="tx1">
                <a:lumMod val="65000"/>
                <a:lumOff val="35000"/>
              </a:schemeClr>
            </a:solidFill>
          </a:ln>
        </p:spPr>
        <p:txBody>
          <a:bodyPr wrap="square">
            <a:spAutoFit/>
          </a:bodyPr>
          <a:lstStyle/>
          <a:p>
            <a:r>
              <a:rPr lang="en-US" sz="1400">
                <a:latin typeface="Consolas" panose="020B0609020204030204" pitchFamily="49" charset="0"/>
              </a:rPr>
              <a:t>&lt;Response&gt;</a:t>
            </a:r>
          </a:p>
          <a:p>
            <a:r>
              <a:rPr lang="en-US" sz="1400">
                <a:latin typeface="Consolas" panose="020B0609020204030204" pitchFamily="49" charset="0"/>
              </a:rPr>
              <a:t>  &lt;Result ResourceID="main-door"&gt;</a:t>
            </a:r>
          </a:p>
          <a:p>
            <a:r>
              <a:rPr lang="en-US" sz="1400">
                <a:latin typeface="Consolas" panose="020B0609020204030204" pitchFamily="49" charset="0"/>
              </a:rPr>
              <a:t>    &lt;Decision&gt;</a:t>
            </a:r>
            <a:r>
              <a:rPr lang="en-US" sz="1400">
                <a:solidFill>
                  <a:srgbClr val="C00000"/>
                </a:solidFill>
                <a:latin typeface="Consolas" panose="020B0609020204030204" pitchFamily="49" charset="0"/>
              </a:rPr>
              <a:t>Deny</a:t>
            </a:r>
            <a:r>
              <a:rPr lang="en-US" sz="1400">
                <a:latin typeface="Consolas" panose="020B0609020204030204" pitchFamily="49" charset="0"/>
              </a:rPr>
              <a:t>&lt;/Decision&gt;</a:t>
            </a:r>
          </a:p>
          <a:p>
            <a:r>
              <a:rPr lang="en-US" sz="1400">
                <a:latin typeface="Consolas" panose="020B0609020204030204" pitchFamily="49" charset="0"/>
              </a:rPr>
              <a:t>    &lt;Status&gt;</a:t>
            </a:r>
          </a:p>
          <a:p>
            <a:r>
              <a:rPr lang="en-US" sz="1400">
                <a:latin typeface="Consolas" panose="020B0609020204030204" pitchFamily="49" charset="0"/>
              </a:rPr>
              <a:t>      &lt;StatusCode Value="urn:oasis:names:tc:xacml:1.0:status:ok"/&gt;</a:t>
            </a:r>
          </a:p>
          <a:p>
            <a:r>
              <a:rPr lang="en-US" sz="1400">
                <a:latin typeface="Consolas" panose="020B0609020204030204" pitchFamily="49" charset="0"/>
              </a:rPr>
              <a:t>    &lt;/Status&gt;</a:t>
            </a:r>
          </a:p>
          <a:p>
            <a:r>
              <a:rPr lang="en-US" sz="1400">
                <a:latin typeface="Consolas" panose="020B0609020204030204" pitchFamily="49" charset="0"/>
              </a:rPr>
              <a:t>  &lt;/Result&gt;</a:t>
            </a:r>
          </a:p>
          <a:p>
            <a:r>
              <a:rPr lang="en-US" sz="1400">
                <a:latin typeface="Consolas" panose="020B0609020204030204" pitchFamily="49" charset="0"/>
              </a:rPr>
              <a:t>&lt;/Response&gt;</a:t>
            </a:r>
          </a:p>
        </p:txBody>
      </p:sp>
    </p:spTree>
    <p:extLst>
      <p:ext uri="{BB962C8B-B14F-4D97-AF65-F5344CB8AC3E}">
        <p14:creationId xmlns:p14="http://schemas.microsoft.com/office/powerpoint/2010/main" val="2541361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EEFAB82-44E9-4828-A82D-D2C77F7D8F28}"/>
              </a:ext>
            </a:extLst>
          </p:cNvPr>
          <p:cNvSpPr>
            <a:spLocks noGrp="1"/>
          </p:cNvSpPr>
          <p:nvPr>
            <p:ph type="title"/>
          </p:nvPr>
        </p:nvSpPr>
        <p:spPr>
          <a:xfrm>
            <a:off x="827584" y="3068960"/>
            <a:ext cx="7344816" cy="1143000"/>
          </a:xfrm>
        </p:spPr>
        <p:txBody>
          <a:bodyPr/>
          <a:lstStyle/>
          <a:p>
            <a:r>
              <a:rPr lang="es-ES"/>
              <a:t>XACML Conformance</a:t>
            </a:r>
          </a:p>
        </p:txBody>
      </p:sp>
      <p:sp>
        <p:nvSpPr>
          <p:cNvPr id="4" name="Marcador de número de diapositiva 3">
            <a:extLst>
              <a:ext uri="{FF2B5EF4-FFF2-40B4-BE49-F238E27FC236}">
                <a16:creationId xmlns:a16="http://schemas.microsoft.com/office/drawing/2014/main" id="{AB076C33-F11B-4FA0-86BD-897B2912D667}"/>
              </a:ext>
            </a:extLst>
          </p:cNvPr>
          <p:cNvSpPr>
            <a:spLocks noGrp="1"/>
          </p:cNvSpPr>
          <p:nvPr>
            <p:ph type="sldNum" sz="quarter" idx="4294967295"/>
          </p:nvPr>
        </p:nvSpPr>
        <p:spPr>
          <a:xfrm>
            <a:off x="7010400" y="6486525"/>
            <a:ext cx="2133600" cy="365125"/>
          </a:xfrm>
        </p:spPr>
        <p:txBody>
          <a:bodyPr/>
          <a:lstStyle/>
          <a:p>
            <a:fld id="{989033DA-4FB3-4863-BE40-35B8BF45D7BC}" type="slidenum">
              <a:rPr lang="es-ES" smtClean="0"/>
              <a:pPr/>
              <a:t>67</a:t>
            </a:fld>
            <a:endParaRPr lang="es-ES"/>
          </a:p>
        </p:txBody>
      </p:sp>
    </p:spTree>
    <p:extLst>
      <p:ext uri="{BB962C8B-B14F-4D97-AF65-F5344CB8AC3E}">
        <p14:creationId xmlns:p14="http://schemas.microsoft.com/office/powerpoint/2010/main" val="3933896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13D11-65C0-4969-A666-B7FEBD57A2B4}"/>
              </a:ext>
            </a:extLst>
          </p:cNvPr>
          <p:cNvSpPr>
            <a:spLocks noGrp="1"/>
          </p:cNvSpPr>
          <p:nvPr>
            <p:ph type="title"/>
          </p:nvPr>
        </p:nvSpPr>
        <p:spPr/>
        <p:txBody>
          <a:bodyPr/>
          <a:lstStyle/>
          <a:p>
            <a:r>
              <a:rPr lang="es-ES"/>
              <a:t>Conformance</a:t>
            </a:r>
          </a:p>
        </p:txBody>
      </p:sp>
      <p:pic>
        <p:nvPicPr>
          <p:cNvPr id="5" name="Marcador de contenido 4">
            <a:extLst>
              <a:ext uri="{FF2B5EF4-FFF2-40B4-BE49-F238E27FC236}">
                <a16:creationId xmlns:a16="http://schemas.microsoft.com/office/drawing/2014/main" id="{6781CB46-F797-4AE1-A592-80C307923BED}"/>
              </a:ext>
            </a:extLst>
          </p:cNvPr>
          <p:cNvPicPr>
            <a:picLocks noGrp="1" noChangeAspect="1"/>
          </p:cNvPicPr>
          <p:nvPr>
            <p:ph idx="1"/>
          </p:nvPr>
        </p:nvPicPr>
        <p:blipFill>
          <a:blip r:embed="rId3"/>
          <a:stretch>
            <a:fillRect/>
          </a:stretch>
        </p:blipFill>
        <p:spPr>
          <a:xfrm>
            <a:off x="-2489" y="1417638"/>
            <a:ext cx="8803464" cy="5251722"/>
          </a:xfrm>
          <a:prstGeom prst="rect">
            <a:avLst/>
          </a:prstGeom>
        </p:spPr>
      </p:pic>
      <p:sp>
        <p:nvSpPr>
          <p:cNvPr id="4" name="Marcador de número de diapositiva 3">
            <a:extLst>
              <a:ext uri="{FF2B5EF4-FFF2-40B4-BE49-F238E27FC236}">
                <a16:creationId xmlns:a16="http://schemas.microsoft.com/office/drawing/2014/main" id="{8B262917-257E-45DA-BB79-5B93D7E1B7F7}"/>
              </a:ext>
            </a:extLst>
          </p:cNvPr>
          <p:cNvSpPr>
            <a:spLocks noGrp="1"/>
          </p:cNvSpPr>
          <p:nvPr>
            <p:ph type="sldNum" sz="quarter" idx="12"/>
          </p:nvPr>
        </p:nvSpPr>
        <p:spPr/>
        <p:txBody>
          <a:bodyPr/>
          <a:lstStyle/>
          <a:p>
            <a:fld id="{989033DA-4FB3-4863-BE40-35B8BF45D7BC}" type="slidenum">
              <a:rPr lang="es-ES" smtClean="0"/>
              <a:pPr/>
              <a:t>68</a:t>
            </a:fld>
            <a:endParaRPr lang="es-ES"/>
          </a:p>
        </p:txBody>
      </p:sp>
    </p:spTree>
    <p:extLst>
      <p:ext uri="{BB962C8B-B14F-4D97-AF65-F5344CB8AC3E}">
        <p14:creationId xmlns:p14="http://schemas.microsoft.com/office/powerpoint/2010/main" val="34408086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0D2FDE1-C018-48FA-B0E6-EC7CA126325F}"/>
              </a:ext>
            </a:extLst>
          </p:cNvPr>
          <p:cNvSpPr>
            <a:spLocks noGrp="1"/>
          </p:cNvSpPr>
          <p:nvPr>
            <p:ph type="title"/>
          </p:nvPr>
        </p:nvSpPr>
        <p:spPr/>
        <p:txBody>
          <a:bodyPr/>
          <a:lstStyle/>
          <a:p>
            <a:r>
              <a:rPr lang="es-ES"/>
              <a:t>Conformance Tests</a:t>
            </a:r>
          </a:p>
        </p:txBody>
      </p:sp>
      <p:sp>
        <p:nvSpPr>
          <p:cNvPr id="4" name="Marcador de número de diapositiva 3">
            <a:extLst>
              <a:ext uri="{FF2B5EF4-FFF2-40B4-BE49-F238E27FC236}">
                <a16:creationId xmlns:a16="http://schemas.microsoft.com/office/drawing/2014/main" id="{2C90A78B-815B-4456-9405-0F7360C37B21}"/>
              </a:ext>
            </a:extLst>
          </p:cNvPr>
          <p:cNvSpPr>
            <a:spLocks noGrp="1"/>
          </p:cNvSpPr>
          <p:nvPr>
            <p:ph type="sldNum" sz="quarter" idx="12"/>
          </p:nvPr>
        </p:nvSpPr>
        <p:spPr/>
        <p:txBody>
          <a:bodyPr/>
          <a:lstStyle/>
          <a:p>
            <a:fld id="{989033DA-4FB3-4863-BE40-35B8BF45D7BC}" type="slidenum">
              <a:rPr lang="es-ES" smtClean="0"/>
              <a:pPr/>
              <a:t>69</a:t>
            </a:fld>
            <a:endParaRPr lang="es-ES"/>
          </a:p>
        </p:txBody>
      </p:sp>
      <p:pic>
        <p:nvPicPr>
          <p:cNvPr id="7" name="Imagen 6">
            <a:extLst>
              <a:ext uri="{FF2B5EF4-FFF2-40B4-BE49-F238E27FC236}">
                <a16:creationId xmlns:a16="http://schemas.microsoft.com/office/drawing/2014/main" id="{31917AE1-010A-4FDD-AE82-C898025AC70A}"/>
              </a:ext>
            </a:extLst>
          </p:cNvPr>
          <p:cNvPicPr>
            <a:picLocks noChangeAspect="1"/>
          </p:cNvPicPr>
          <p:nvPr/>
        </p:nvPicPr>
        <p:blipFill>
          <a:blip r:embed="rId2"/>
          <a:stretch>
            <a:fillRect/>
          </a:stretch>
        </p:blipFill>
        <p:spPr>
          <a:xfrm>
            <a:off x="985457" y="1584217"/>
            <a:ext cx="6989689" cy="4996310"/>
          </a:xfrm>
          <a:prstGeom prst="rect">
            <a:avLst/>
          </a:prstGeom>
        </p:spPr>
      </p:pic>
    </p:spTree>
    <p:extLst>
      <p:ext uri="{BB962C8B-B14F-4D97-AF65-F5344CB8AC3E}">
        <p14:creationId xmlns:p14="http://schemas.microsoft.com/office/powerpoint/2010/main" val="55601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5A4BA8-7DA7-4F14-8E0A-D17B0334D4B8}"/>
              </a:ext>
            </a:extLst>
          </p:cNvPr>
          <p:cNvSpPr>
            <a:spLocks noGrp="1"/>
          </p:cNvSpPr>
          <p:nvPr>
            <p:ph type="title"/>
          </p:nvPr>
        </p:nvSpPr>
        <p:spPr/>
        <p:txBody>
          <a:bodyPr/>
          <a:lstStyle/>
          <a:p>
            <a:r>
              <a:rPr lang="es-ES"/>
              <a:t>..and I can</a:t>
            </a:r>
          </a:p>
        </p:txBody>
      </p:sp>
      <p:sp>
        <p:nvSpPr>
          <p:cNvPr id="4" name="Marcador de número de diapositiva 3">
            <a:extLst>
              <a:ext uri="{FF2B5EF4-FFF2-40B4-BE49-F238E27FC236}">
                <a16:creationId xmlns:a16="http://schemas.microsoft.com/office/drawing/2014/main" id="{202B571B-6F1C-420D-BD31-5768B9486AB3}"/>
              </a:ext>
            </a:extLst>
          </p:cNvPr>
          <p:cNvSpPr>
            <a:spLocks noGrp="1"/>
          </p:cNvSpPr>
          <p:nvPr>
            <p:ph type="sldNum" sz="quarter" idx="12"/>
          </p:nvPr>
        </p:nvSpPr>
        <p:spPr/>
        <p:txBody>
          <a:bodyPr/>
          <a:lstStyle/>
          <a:p>
            <a:fld id="{989033DA-4FB3-4863-BE40-35B8BF45D7BC}" type="slidenum">
              <a:rPr lang="es-ES" smtClean="0"/>
              <a:pPr/>
              <a:t>7</a:t>
            </a:fld>
            <a:endParaRPr lang="es-ES"/>
          </a:p>
        </p:txBody>
      </p:sp>
      <p:pic>
        <p:nvPicPr>
          <p:cNvPr id="5" name="Imagen 4">
            <a:extLst>
              <a:ext uri="{FF2B5EF4-FFF2-40B4-BE49-F238E27FC236}">
                <a16:creationId xmlns:a16="http://schemas.microsoft.com/office/drawing/2014/main" id="{33B03C6F-4BE0-4D8B-924E-A62BAB9C6F7E}"/>
              </a:ext>
            </a:extLst>
          </p:cNvPr>
          <p:cNvPicPr>
            <a:picLocks noChangeAspect="1"/>
          </p:cNvPicPr>
          <p:nvPr/>
        </p:nvPicPr>
        <p:blipFill>
          <a:blip r:embed="rId3"/>
          <a:stretch>
            <a:fillRect/>
          </a:stretch>
        </p:blipFill>
        <p:spPr>
          <a:xfrm>
            <a:off x="4027486" y="4963091"/>
            <a:ext cx="753083" cy="1620271"/>
          </a:xfrm>
          <a:prstGeom prst="rect">
            <a:avLst/>
          </a:prstGeom>
        </p:spPr>
      </p:pic>
      <p:pic>
        <p:nvPicPr>
          <p:cNvPr id="2050" name="Picture 2" descr="El día que España vació la cámara acorazada del Banco de España para  siempre: ni rastro del dinero">
            <a:extLst>
              <a:ext uri="{FF2B5EF4-FFF2-40B4-BE49-F238E27FC236}">
                <a16:creationId xmlns:a16="http://schemas.microsoft.com/office/drawing/2014/main" id="{147F6114-0420-4EA7-A038-8E7A87B23E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377933"/>
            <a:ext cx="3282656" cy="2461992"/>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7">
            <a:extLst>
              <a:ext uri="{FF2B5EF4-FFF2-40B4-BE49-F238E27FC236}">
                <a16:creationId xmlns:a16="http://schemas.microsoft.com/office/drawing/2014/main" id="{B69831D1-097E-44AB-B7CC-EC6FE5221441}"/>
              </a:ext>
            </a:extLst>
          </p:cNvPr>
          <p:cNvSpPr>
            <a:spLocks noGrp="1"/>
          </p:cNvSpPr>
          <p:nvPr>
            <p:ph idx="1"/>
          </p:nvPr>
        </p:nvSpPr>
        <p:spPr>
          <a:xfrm>
            <a:off x="744609" y="1297347"/>
            <a:ext cx="3467351" cy="4525963"/>
          </a:xfrm>
        </p:spPr>
        <p:txBody>
          <a:bodyPr/>
          <a:lstStyle/>
          <a:p>
            <a:pPr marL="0" indent="0">
              <a:buNone/>
            </a:pPr>
            <a:r>
              <a:rPr lang="es-ES"/>
              <a:t>...either I have the technical means</a:t>
            </a:r>
          </a:p>
        </p:txBody>
      </p:sp>
      <p:pic>
        <p:nvPicPr>
          <p:cNvPr id="2052" name="Picture 4" descr="474,005 Court Laws Royalty-Free Images, Stock Photos &amp; Pictures |  Shutterstock">
            <a:extLst>
              <a:ext uri="{FF2B5EF4-FFF2-40B4-BE49-F238E27FC236}">
                <a16:creationId xmlns:a16="http://schemas.microsoft.com/office/drawing/2014/main" id="{791A8880-3A19-4A44-A4E0-5F73CA49F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6094" y="2377933"/>
            <a:ext cx="3692987" cy="2461991"/>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contenido 7">
            <a:extLst>
              <a:ext uri="{FF2B5EF4-FFF2-40B4-BE49-F238E27FC236}">
                <a16:creationId xmlns:a16="http://schemas.microsoft.com/office/drawing/2014/main" id="{947A2262-FB23-4DB2-A520-8F28E5B42F90}"/>
              </a:ext>
            </a:extLst>
          </p:cNvPr>
          <p:cNvSpPr txBox="1">
            <a:spLocks/>
          </p:cNvSpPr>
          <p:nvPr/>
        </p:nvSpPr>
        <p:spPr>
          <a:xfrm>
            <a:off x="4635014" y="1304826"/>
            <a:ext cx="389742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a:t>...or I have a legal protection </a:t>
            </a:r>
          </a:p>
        </p:txBody>
      </p:sp>
      <p:sp>
        <p:nvSpPr>
          <p:cNvPr id="6" name="Rectángulo 5">
            <a:extLst>
              <a:ext uri="{FF2B5EF4-FFF2-40B4-BE49-F238E27FC236}">
                <a16:creationId xmlns:a16="http://schemas.microsoft.com/office/drawing/2014/main" id="{4F34AE9C-A96C-4C9D-B5BF-4A6534BBD159}"/>
              </a:ext>
            </a:extLst>
          </p:cNvPr>
          <p:cNvSpPr/>
          <p:nvPr/>
        </p:nvSpPr>
        <p:spPr>
          <a:xfrm>
            <a:off x="4707252" y="5453978"/>
            <a:ext cx="3752950" cy="369332"/>
          </a:xfrm>
          <a:prstGeom prst="rect">
            <a:avLst/>
          </a:prstGeom>
        </p:spPr>
        <p:txBody>
          <a:bodyPr wrap="none">
            <a:spAutoFit/>
          </a:bodyPr>
          <a:lstStyle/>
          <a:p>
            <a:r>
              <a:rPr lang="en-US"/>
              <a:t>Perlocutionary acts produce an effect</a:t>
            </a:r>
            <a:endParaRPr lang="es-ES"/>
          </a:p>
        </p:txBody>
      </p:sp>
    </p:spTree>
    <p:extLst>
      <p:ext uri="{BB962C8B-B14F-4D97-AF65-F5344CB8AC3E}">
        <p14:creationId xmlns:p14="http://schemas.microsoft.com/office/powerpoint/2010/main" val="1890284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0B5180F-A377-4E98-9E9C-6B807CD912EA}"/>
              </a:ext>
            </a:extLst>
          </p:cNvPr>
          <p:cNvSpPr>
            <a:spLocks noGrp="1"/>
          </p:cNvSpPr>
          <p:nvPr>
            <p:ph type="title"/>
          </p:nvPr>
        </p:nvSpPr>
        <p:spPr/>
        <p:txBody>
          <a:bodyPr/>
          <a:lstStyle/>
          <a:p>
            <a:r>
              <a:rPr lang="es-ES"/>
              <a:t>ODRL</a:t>
            </a:r>
          </a:p>
        </p:txBody>
      </p:sp>
      <p:sp>
        <p:nvSpPr>
          <p:cNvPr id="4" name="Marcador de número de diapositiva 3">
            <a:extLst>
              <a:ext uri="{FF2B5EF4-FFF2-40B4-BE49-F238E27FC236}">
                <a16:creationId xmlns:a16="http://schemas.microsoft.com/office/drawing/2014/main" id="{1A190AAA-F52E-4C40-AF87-D07F8CFB3794}"/>
              </a:ext>
            </a:extLst>
          </p:cNvPr>
          <p:cNvSpPr>
            <a:spLocks noGrp="1"/>
          </p:cNvSpPr>
          <p:nvPr>
            <p:ph type="sldNum" sz="quarter" idx="4294967295"/>
          </p:nvPr>
        </p:nvSpPr>
        <p:spPr>
          <a:xfrm>
            <a:off x="7010400" y="6486525"/>
            <a:ext cx="2133600" cy="365125"/>
          </a:xfrm>
        </p:spPr>
        <p:txBody>
          <a:bodyPr/>
          <a:lstStyle/>
          <a:p>
            <a:fld id="{989033DA-4FB3-4863-BE40-35B8BF45D7BC}" type="slidenum">
              <a:rPr lang="es-ES" smtClean="0"/>
              <a:pPr/>
              <a:t>70</a:t>
            </a:fld>
            <a:endParaRPr lang="es-ES"/>
          </a:p>
        </p:txBody>
      </p:sp>
    </p:spTree>
    <p:extLst>
      <p:ext uri="{BB962C8B-B14F-4D97-AF65-F5344CB8AC3E}">
        <p14:creationId xmlns:p14="http://schemas.microsoft.com/office/powerpoint/2010/main" val="943043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5A78FC-B4C2-4AD0-B7A6-183DCDABDE84}"/>
              </a:ext>
            </a:extLst>
          </p:cNvPr>
          <p:cNvSpPr>
            <a:spLocks noGrp="1"/>
          </p:cNvSpPr>
          <p:nvPr>
            <p:ph type="title"/>
          </p:nvPr>
        </p:nvSpPr>
        <p:spPr/>
        <p:txBody>
          <a:bodyPr/>
          <a:lstStyle/>
          <a:p>
            <a:r>
              <a:rPr lang="es-ES"/>
              <a:t>ODRL as an answer to a call</a:t>
            </a:r>
          </a:p>
        </p:txBody>
      </p:sp>
      <p:sp>
        <p:nvSpPr>
          <p:cNvPr id="4" name="Marcador de número de diapositiva 3">
            <a:extLst>
              <a:ext uri="{FF2B5EF4-FFF2-40B4-BE49-F238E27FC236}">
                <a16:creationId xmlns:a16="http://schemas.microsoft.com/office/drawing/2014/main" id="{9136D642-3968-48BD-AC97-8968837E507D}"/>
              </a:ext>
            </a:extLst>
          </p:cNvPr>
          <p:cNvSpPr>
            <a:spLocks noGrp="1"/>
          </p:cNvSpPr>
          <p:nvPr>
            <p:ph type="sldNum" sz="quarter" idx="12"/>
          </p:nvPr>
        </p:nvSpPr>
        <p:spPr/>
        <p:txBody>
          <a:bodyPr/>
          <a:lstStyle/>
          <a:p>
            <a:fld id="{6B5A57B2-1EBD-4091-B82A-048719E51FB6}" type="slidenum">
              <a:rPr lang="es-ES" smtClean="0"/>
              <a:pPr/>
              <a:t>71</a:t>
            </a:fld>
            <a:endParaRPr lang="es-ES"/>
          </a:p>
        </p:txBody>
      </p:sp>
      <p:pic>
        <p:nvPicPr>
          <p:cNvPr id="5" name="Imagen 4">
            <a:extLst>
              <a:ext uri="{FF2B5EF4-FFF2-40B4-BE49-F238E27FC236}">
                <a16:creationId xmlns:a16="http://schemas.microsoft.com/office/drawing/2014/main" id="{79B8499A-8311-426C-8469-6C48FE9CF416}"/>
              </a:ext>
            </a:extLst>
          </p:cNvPr>
          <p:cNvPicPr>
            <a:picLocks noChangeAspect="1"/>
          </p:cNvPicPr>
          <p:nvPr/>
        </p:nvPicPr>
        <p:blipFill>
          <a:blip r:embed="rId2"/>
          <a:stretch>
            <a:fillRect/>
          </a:stretch>
        </p:blipFill>
        <p:spPr>
          <a:xfrm>
            <a:off x="0" y="1271320"/>
            <a:ext cx="5186936" cy="4690103"/>
          </a:xfrm>
          <a:prstGeom prst="rect">
            <a:avLst/>
          </a:prstGeom>
          <a:ln w="25400">
            <a:solidFill>
              <a:schemeClr val="accent1"/>
            </a:solidFill>
          </a:ln>
        </p:spPr>
      </p:pic>
      <p:pic>
        <p:nvPicPr>
          <p:cNvPr id="6" name="Picture 2" descr="http://www.avslab.org/MPEG_Photo_S.jpg">
            <a:extLst>
              <a:ext uri="{FF2B5EF4-FFF2-40B4-BE49-F238E27FC236}">
                <a16:creationId xmlns:a16="http://schemas.microsoft.com/office/drawing/2014/main" id="{0643E8F4-F96D-4065-AF37-167FCC33001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5279" y="4977210"/>
            <a:ext cx="3780378" cy="87928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DB0DCFD-C3F4-4A61-B0B7-6952A91AA684}"/>
              </a:ext>
            </a:extLst>
          </p:cNvPr>
          <p:cNvSpPr txBox="1"/>
          <p:nvPr/>
        </p:nvSpPr>
        <p:spPr>
          <a:xfrm>
            <a:off x="5529263" y="2880360"/>
            <a:ext cx="3171825" cy="1477328"/>
          </a:xfrm>
          <a:prstGeom prst="rect">
            <a:avLst/>
          </a:prstGeom>
          <a:noFill/>
        </p:spPr>
        <p:txBody>
          <a:bodyPr wrap="square" rtlCol="0">
            <a:spAutoFit/>
          </a:bodyPr>
          <a:lstStyle/>
          <a:p>
            <a:pPr algn="ctr"/>
            <a:r>
              <a:rPr lang="es-ES" sz="3300"/>
              <a:t>ISO/IEC 21000</a:t>
            </a:r>
          </a:p>
          <a:p>
            <a:pPr algn="ctr"/>
            <a:endParaRPr lang="es-ES" sz="3300"/>
          </a:p>
          <a:p>
            <a:pPr algn="ctr"/>
            <a:r>
              <a:rPr lang="es-ES" sz="2400"/>
              <a:t>MPEG-21</a:t>
            </a:r>
          </a:p>
        </p:txBody>
      </p:sp>
    </p:spTree>
    <p:extLst>
      <p:ext uri="{BB962C8B-B14F-4D97-AF65-F5344CB8AC3E}">
        <p14:creationId xmlns:p14="http://schemas.microsoft.com/office/powerpoint/2010/main" val="3729377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rPr lang="es-ES"/>
              <a:t>History of ODRL: The c</a:t>
            </a:r>
            <a:r>
              <a:t>ontext of RELs</a:t>
            </a:r>
          </a:p>
        </p:txBody>
      </p:sp>
      <p:sp>
        <p:nvSpPr>
          <p:cNvPr id="90" name="Shape 90"/>
          <p:cNvSpPr>
            <a:spLocks noGrp="1"/>
          </p:cNvSpPr>
          <p:nvPr>
            <p:ph idx="1"/>
          </p:nvPr>
        </p:nvSpPr>
        <p:spPr>
          <a:xfrm>
            <a:off x="1" y="1271320"/>
            <a:ext cx="9143999" cy="4729430"/>
          </a:xfrm>
          <a:prstGeom prst="rect">
            <a:avLst/>
          </a:prstGeom>
        </p:spPr>
        <p:txBody>
          <a:bodyPr/>
          <a:lstStyle/>
          <a:p>
            <a:pPr marL="171176" indent="-171176" defTabSz="218725">
              <a:spcBef>
                <a:spcPts val="580"/>
              </a:spcBef>
              <a:defRPr sz="2556"/>
            </a:pPr>
            <a:r>
              <a:t>Rights Expression Languages (Circa 2000)</a:t>
            </a:r>
          </a:p>
          <a:p>
            <a:pPr marL="342352" lvl="1" indent="-171176" defTabSz="218725">
              <a:spcBef>
                <a:spcPts val="369"/>
              </a:spcBef>
              <a:defRPr sz="2556"/>
            </a:pPr>
            <a:r>
              <a:t>XrML (ContentGuard)</a:t>
            </a:r>
          </a:p>
          <a:p>
            <a:pPr marL="342352" lvl="1" indent="-171176" defTabSz="218725">
              <a:spcBef>
                <a:spcPts val="369"/>
              </a:spcBef>
              <a:defRPr sz="2556"/>
            </a:pPr>
            <a:r>
              <a:t>ODRL (Open group)</a:t>
            </a:r>
          </a:p>
          <a:p>
            <a:pPr marL="171176" indent="-171176" defTabSz="218725">
              <a:spcBef>
                <a:spcPts val="580"/>
              </a:spcBef>
              <a:defRPr sz="2556"/>
            </a:pPr>
            <a:r>
              <a:t>Standardisation</a:t>
            </a:r>
          </a:p>
          <a:p>
            <a:pPr marL="342352" lvl="1" indent="-171176" defTabSz="218725">
              <a:spcBef>
                <a:spcPts val="580"/>
              </a:spcBef>
              <a:buSzPct val="75000"/>
              <a:defRPr sz="2556"/>
            </a:pPr>
            <a:r>
              <a:rPr lang="es-ES" sz="1917"/>
              <a:t>ISO/IEC 21000 (</a:t>
            </a:r>
            <a:r>
              <a:t>MPEG-21</a:t>
            </a:r>
            <a:r>
              <a:rPr lang="es-ES"/>
              <a:t>)</a:t>
            </a:r>
            <a:r>
              <a:t> </a:t>
            </a:r>
            <a:endParaRPr lang="es-ES"/>
          </a:p>
          <a:p>
            <a:pPr marL="642389" lvl="2" indent="-171176" defTabSz="218725">
              <a:spcBef>
                <a:spcPts val="225"/>
              </a:spcBef>
              <a:buSzPct val="75000"/>
              <a:defRPr sz="2556"/>
            </a:pPr>
            <a:r>
              <a:t>Part 5</a:t>
            </a:r>
            <a:r>
              <a:rPr lang="es-ES"/>
              <a:t> </a:t>
            </a:r>
            <a:r>
              <a:rPr lang="es-ES" b="1">
                <a:solidFill>
                  <a:schemeClr val="tx1"/>
                </a:solidFill>
              </a:rPr>
              <a:t>Rights Expression Language</a:t>
            </a:r>
            <a:r>
              <a:rPr lang="es-ES">
                <a:solidFill>
                  <a:schemeClr val="tx1"/>
                </a:solidFill>
              </a:rPr>
              <a:t> </a:t>
            </a:r>
            <a:r>
              <a:rPr lang="es-ES"/>
              <a:t>(2004)</a:t>
            </a:r>
          </a:p>
          <a:p>
            <a:pPr marL="642389" lvl="2" indent="-171176" defTabSz="218725">
              <a:spcBef>
                <a:spcPts val="225"/>
              </a:spcBef>
              <a:buSzPct val="75000"/>
              <a:defRPr sz="2556"/>
            </a:pPr>
            <a:r>
              <a:rPr lang="es-ES"/>
              <a:t>Part </a:t>
            </a:r>
            <a:r>
              <a:t>6</a:t>
            </a:r>
            <a:r>
              <a:rPr lang="es-ES"/>
              <a:t> Rights Data Dictionary (2004)</a:t>
            </a:r>
          </a:p>
          <a:p>
            <a:pPr marL="642389" lvl="2" indent="-171176" defTabSz="218725">
              <a:spcBef>
                <a:spcPts val="225"/>
              </a:spcBef>
              <a:buSzPct val="75000"/>
              <a:defRPr sz="2556"/>
            </a:pPr>
            <a:r>
              <a:rPr lang="es-ES"/>
              <a:t>Part 19</a:t>
            </a:r>
            <a:r>
              <a:t> </a:t>
            </a:r>
            <a:r>
              <a:rPr lang="es-ES"/>
              <a:t>Media Value Chain Ontology (2010)</a:t>
            </a:r>
          </a:p>
          <a:p>
            <a:pPr marL="642389" lvl="2" indent="-171176" defTabSz="218725">
              <a:spcBef>
                <a:spcPts val="225"/>
              </a:spcBef>
              <a:buSzPct val="75000"/>
              <a:defRPr sz="2556"/>
            </a:pPr>
            <a:r>
              <a:rPr lang="es-ES"/>
              <a:t>Part 20 Contracts Expression Language (2013)</a:t>
            </a:r>
          </a:p>
          <a:p>
            <a:pPr marL="642389" lvl="2" indent="-171176" defTabSz="218725">
              <a:spcBef>
                <a:spcPts val="225"/>
              </a:spcBef>
              <a:buSzPct val="75000"/>
              <a:defRPr sz="2556"/>
            </a:pPr>
            <a:r>
              <a:rPr lang="es-ES" sz="1917"/>
              <a:t>Part 21 Media Contracts Ontology</a:t>
            </a:r>
          </a:p>
          <a:p>
            <a:pPr marL="642389" lvl="2" indent="-171176" defTabSz="218725">
              <a:spcBef>
                <a:spcPts val="225"/>
              </a:spcBef>
              <a:buSzPct val="75000"/>
              <a:defRPr sz="2556"/>
            </a:pPr>
            <a:r>
              <a:rPr lang="es-ES" sz="1917"/>
              <a:t>Part 23 Smart Contracts for Media (2022)</a:t>
            </a:r>
            <a:endParaRPr sz="1917"/>
          </a:p>
          <a:p>
            <a:pPr marL="342352" lvl="1" indent="-171176" defTabSz="218725">
              <a:spcBef>
                <a:spcPts val="580"/>
              </a:spcBef>
              <a:buSzPct val="75000"/>
              <a:defRPr sz="2556"/>
            </a:pPr>
            <a:r>
              <a:rPr lang="es-ES"/>
              <a:t>Others: </a:t>
            </a:r>
            <a:r>
              <a:rPr lang="es-ES" sz="2400"/>
              <a:t>IEEE/IMS Learning Content, OASIS, Open eBook Forum, OMA, Editeur ONIX Books, PRISM, PLUS Photo, Creative Commons (ccREL)</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BB6CB1-C709-43BB-8A72-D73DE6AC363F}"/>
              </a:ext>
            </a:extLst>
          </p:cNvPr>
          <p:cNvSpPr>
            <a:spLocks noGrp="1"/>
          </p:cNvSpPr>
          <p:nvPr>
            <p:ph type="title"/>
          </p:nvPr>
        </p:nvSpPr>
        <p:spPr>
          <a:xfrm>
            <a:off x="611560" y="91994"/>
            <a:ext cx="7344816" cy="559530"/>
          </a:xfrm>
        </p:spPr>
        <p:txBody>
          <a:bodyPr/>
          <a:lstStyle/>
          <a:p>
            <a:r>
              <a:rPr lang="es-ES"/>
              <a:t>History of ODRL (2001-2011)</a:t>
            </a:r>
          </a:p>
        </p:txBody>
      </p:sp>
      <p:sp>
        <p:nvSpPr>
          <p:cNvPr id="3" name="Marcador de contenido 2">
            <a:extLst>
              <a:ext uri="{FF2B5EF4-FFF2-40B4-BE49-F238E27FC236}">
                <a16:creationId xmlns:a16="http://schemas.microsoft.com/office/drawing/2014/main" id="{B2698A3F-ACB8-4C71-A7CD-60B0396A0224}"/>
              </a:ext>
            </a:extLst>
          </p:cNvPr>
          <p:cNvSpPr>
            <a:spLocks noGrp="1"/>
          </p:cNvSpPr>
          <p:nvPr>
            <p:ph idx="1"/>
          </p:nvPr>
        </p:nvSpPr>
        <p:spPr>
          <a:xfrm>
            <a:off x="-1" y="826373"/>
            <a:ext cx="9089979" cy="4363886"/>
          </a:xfrm>
        </p:spPr>
        <p:txBody>
          <a:bodyPr/>
          <a:lstStyle/>
          <a:p>
            <a:r>
              <a:rPr lang="es-ES" sz="2400"/>
              <a:t>ODRL Initiative</a:t>
            </a:r>
          </a:p>
          <a:p>
            <a:pPr lvl="1"/>
            <a:r>
              <a:rPr lang="es-ES" sz="2100"/>
              <a:t>https://odrl.net</a:t>
            </a:r>
          </a:p>
          <a:p>
            <a:pPr lvl="1"/>
            <a:r>
              <a:rPr lang="es-ES" sz="2100"/>
              <a:t>2001 Jan W3C DRM Workshop</a:t>
            </a:r>
            <a:endParaRPr lang="es-ES"/>
          </a:p>
          <a:p>
            <a:pPr lvl="2"/>
            <a:r>
              <a:rPr lang="es-ES"/>
              <a:t>https://www.w3.org/2000/12/drm-ws/</a:t>
            </a:r>
          </a:p>
          <a:p>
            <a:pPr lvl="1"/>
            <a:r>
              <a:rPr lang="es-ES" sz="2100" b="1">
                <a:solidFill>
                  <a:srgbClr val="C00000"/>
                </a:solidFill>
              </a:rPr>
              <a:t>2001 Nov </a:t>
            </a:r>
            <a:r>
              <a:rPr lang="en-US" sz="2100">
                <a:solidFill>
                  <a:srgbClr val="C00000"/>
                </a:solidFill>
              </a:rPr>
              <a:t>ODRL 1.0</a:t>
            </a:r>
            <a:endParaRPr lang="es-ES" sz="2100">
              <a:solidFill>
                <a:srgbClr val="C00000"/>
              </a:solidFill>
            </a:endParaRPr>
          </a:p>
          <a:p>
            <a:pPr lvl="1"/>
            <a:r>
              <a:rPr lang="es-ES" sz="2100" b="1">
                <a:solidFill>
                  <a:srgbClr val="C00000"/>
                </a:solidFill>
              </a:rPr>
              <a:t>2002 Sep </a:t>
            </a:r>
            <a:r>
              <a:rPr lang="es-ES" sz="2100">
                <a:solidFill>
                  <a:srgbClr val="C00000"/>
                </a:solidFill>
              </a:rPr>
              <a:t>W3C Note ODRL V1.1</a:t>
            </a:r>
          </a:p>
          <a:p>
            <a:pPr lvl="2"/>
            <a:r>
              <a:rPr lang="es-ES"/>
              <a:t>http://www.w3.org/TR/odrl/</a:t>
            </a:r>
          </a:p>
          <a:p>
            <a:pPr lvl="2"/>
            <a:r>
              <a:rPr lang="es-ES"/>
              <a:t>ODRL Profiles</a:t>
            </a:r>
          </a:p>
          <a:p>
            <a:pPr lvl="3"/>
            <a:r>
              <a:rPr lang="es-ES"/>
              <a:t>Creative Commons, Service-Oriented Computing</a:t>
            </a:r>
          </a:p>
          <a:p>
            <a:pPr lvl="3"/>
            <a:r>
              <a:rPr lang="es-ES"/>
              <a:t>Dublin Core, Geospatial</a:t>
            </a:r>
          </a:p>
          <a:p>
            <a:pPr lvl="2"/>
            <a:r>
              <a:rPr lang="es-ES"/>
              <a:t>Adopted by Open Mobile Alliance (</a:t>
            </a:r>
            <a:r>
              <a:rPr lang="es-ES" b="1"/>
              <a:t>OMA</a:t>
            </a:r>
            <a:r>
              <a:rPr lang="es-ES"/>
              <a:t>) - Part of DRM in Mobile handsets</a:t>
            </a:r>
          </a:p>
          <a:p>
            <a:pPr lvl="2"/>
            <a:r>
              <a:rPr lang="es-ES"/>
              <a:t>ODRL V2 Requirements and Early Drafts of Version 2.0</a:t>
            </a:r>
          </a:p>
          <a:p>
            <a:pPr lvl="2"/>
            <a:r>
              <a:rPr lang="es-ES"/>
              <a:t>Ten international ODRL workshops</a:t>
            </a:r>
          </a:p>
          <a:p>
            <a:pPr lvl="3"/>
            <a:r>
              <a:rPr lang="en-US"/>
              <a:t>2011.09.29-30 SeptVirtual Goods + ODRL Workshop, </a:t>
            </a:r>
            <a:r>
              <a:rPr lang="en-US" b="1"/>
              <a:t>Barcelona</a:t>
            </a:r>
            <a:r>
              <a:rPr lang="en-US"/>
              <a:t>, Spain</a:t>
            </a:r>
            <a:endParaRPr lang="es-ES"/>
          </a:p>
        </p:txBody>
      </p:sp>
      <p:sp>
        <p:nvSpPr>
          <p:cNvPr id="4" name="Marcador de número de diapositiva 3">
            <a:extLst>
              <a:ext uri="{FF2B5EF4-FFF2-40B4-BE49-F238E27FC236}">
                <a16:creationId xmlns:a16="http://schemas.microsoft.com/office/drawing/2014/main" id="{B46B5642-C747-4354-80C8-8BA208A11DF8}"/>
              </a:ext>
            </a:extLst>
          </p:cNvPr>
          <p:cNvSpPr>
            <a:spLocks noGrp="1"/>
          </p:cNvSpPr>
          <p:nvPr>
            <p:ph type="sldNum" sz="quarter" idx="12"/>
          </p:nvPr>
        </p:nvSpPr>
        <p:spPr/>
        <p:txBody>
          <a:bodyPr/>
          <a:lstStyle/>
          <a:p>
            <a:fld id="{6B5A57B2-1EBD-4091-B82A-048719E51FB6}" type="slidenum">
              <a:rPr lang="es-ES" smtClean="0"/>
              <a:pPr/>
              <a:t>73</a:t>
            </a:fld>
            <a:endParaRPr lang="es-ES"/>
          </a:p>
        </p:txBody>
      </p:sp>
      <p:grpSp>
        <p:nvGrpSpPr>
          <p:cNvPr id="5" name="Group 85">
            <a:extLst>
              <a:ext uri="{FF2B5EF4-FFF2-40B4-BE49-F238E27FC236}">
                <a16:creationId xmlns:a16="http://schemas.microsoft.com/office/drawing/2014/main" id="{CC072E06-C17F-44BB-B500-2B9C2EAB5A50}"/>
              </a:ext>
            </a:extLst>
          </p:cNvPr>
          <p:cNvGrpSpPr/>
          <p:nvPr/>
        </p:nvGrpSpPr>
        <p:grpSpPr>
          <a:xfrm>
            <a:off x="5585552" y="1435994"/>
            <a:ext cx="3334361" cy="1833950"/>
            <a:chOff x="0" y="0"/>
            <a:chExt cx="5320749" cy="2932510"/>
          </a:xfrm>
        </p:grpSpPr>
        <p:pic>
          <p:nvPicPr>
            <p:cNvPr id="6" name="Screen Shot 2016-09-05 at 17.35.12.png">
              <a:extLst>
                <a:ext uri="{FF2B5EF4-FFF2-40B4-BE49-F238E27FC236}">
                  <a16:creationId xmlns:a16="http://schemas.microsoft.com/office/drawing/2014/main" id="{FDB4F219-D918-442B-8BA9-6C285BC7A8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00" y="114300"/>
              <a:ext cx="4990550" cy="2500711"/>
            </a:xfrm>
            <a:prstGeom prst="rect">
              <a:avLst/>
            </a:prstGeom>
            <a:ln>
              <a:noFill/>
            </a:ln>
            <a:effectLst/>
          </p:spPr>
        </p:pic>
        <p:pic>
          <p:nvPicPr>
            <p:cNvPr id="7" name="Picture 82">
              <a:extLst>
                <a:ext uri="{FF2B5EF4-FFF2-40B4-BE49-F238E27FC236}">
                  <a16:creationId xmlns:a16="http://schemas.microsoft.com/office/drawing/2014/main" id="{0C8A399D-8113-4C30-B3AF-44CD2AE7C6B3}"/>
                </a:ext>
              </a:extLst>
            </p:cNvPr>
            <p:cNvPicPr>
              <a:picLocks/>
            </p:cNvPicPr>
            <p:nvPr/>
          </p:nvPicPr>
          <p:blipFill>
            <a:blip r:embed="rId4"/>
            <a:stretch>
              <a:fillRect/>
            </a:stretch>
          </p:blipFill>
          <p:spPr>
            <a:xfrm>
              <a:off x="0" y="0"/>
              <a:ext cx="5320750" cy="2932511"/>
            </a:xfrm>
            <a:prstGeom prst="rect">
              <a:avLst/>
            </a:prstGeom>
            <a:effectLst/>
          </p:spPr>
        </p:pic>
      </p:grpSp>
      <p:pic>
        <p:nvPicPr>
          <p:cNvPr id="8" name="pasted-image.png">
            <a:extLst>
              <a:ext uri="{FF2B5EF4-FFF2-40B4-BE49-F238E27FC236}">
                <a16:creationId xmlns:a16="http://schemas.microsoft.com/office/drawing/2014/main" id="{29D3083F-FD54-4338-92A0-AF0543494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5796" y="1482462"/>
            <a:ext cx="384794" cy="200440"/>
          </a:xfrm>
          <a:prstGeom prst="rect">
            <a:avLst/>
          </a:prstGeom>
          <a:ln w="12700">
            <a:miter lim="400000"/>
          </a:ln>
        </p:spPr>
      </p:pic>
      <p:pic>
        <p:nvPicPr>
          <p:cNvPr id="9" name="pasted-image.png">
            <a:extLst>
              <a:ext uri="{FF2B5EF4-FFF2-40B4-BE49-F238E27FC236}">
                <a16:creationId xmlns:a16="http://schemas.microsoft.com/office/drawing/2014/main" id="{8CF43970-6A6E-4D90-ACB6-DFD39128E4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30459" y="1513109"/>
            <a:ext cx="587207" cy="139143"/>
          </a:xfrm>
          <a:prstGeom prst="rect">
            <a:avLst/>
          </a:prstGeom>
          <a:ln w="12700">
            <a:miter lim="400000"/>
          </a:ln>
        </p:spPr>
      </p:pic>
      <p:sp>
        <p:nvSpPr>
          <p:cNvPr id="10" name="CuadroTexto 9">
            <a:extLst>
              <a:ext uri="{FF2B5EF4-FFF2-40B4-BE49-F238E27FC236}">
                <a16:creationId xmlns:a16="http://schemas.microsoft.com/office/drawing/2014/main" id="{57C9C378-FF18-4354-B3DC-18939108BB79}"/>
              </a:ext>
            </a:extLst>
          </p:cNvPr>
          <p:cNvSpPr txBox="1"/>
          <p:nvPr/>
        </p:nvSpPr>
        <p:spPr>
          <a:xfrm>
            <a:off x="-35412" y="6620584"/>
            <a:ext cx="1293944" cy="230832"/>
          </a:xfrm>
          <a:prstGeom prst="rect">
            <a:avLst/>
          </a:prstGeom>
          <a:noFill/>
        </p:spPr>
        <p:txBody>
          <a:bodyPr wrap="none" rtlCol="0">
            <a:spAutoFit/>
          </a:bodyPr>
          <a:lstStyle/>
          <a:p>
            <a:r>
              <a:rPr lang="es-ES" sz="900"/>
              <a:t>Adapted from R. Ianella</a:t>
            </a:r>
          </a:p>
        </p:txBody>
      </p:sp>
    </p:spTree>
    <p:extLst>
      <p:ext uri="{BB962C8B-B14F-4D97-AF65-F5344CB8AC3E}">
        <p14:creationId xmlns:p14="http://schemas.microsoft.com/office/powerpoint/2010/main" val="38502864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EE0CD-8C74-4839-BCAF-3CCDAD4C44DE}"/>
              </a:ext>
            </a:extLst>
          </p:cNvPr>
          <p:cNvSpPr>
            <a:spLocks noGrp="1"/>
          </p:cNvSpPr>
          <p:nvPr>
            <p:ph type="title"/>
          </p:nvPr>
        </p:nvSpPr>
        <p:spPr/>
        <p:txBody>
          <a:bodyPr/>
          <a:lstStyle/>
          <a:p>
            <a:r>
              <a:rPr lang="es-ES"/>
              <a:t>ODRL 1.0</a:t>
            </a:r>
          </a:p>
        </p:txBody>
      </p:sp>
      <p:sp>
        <p:nvSpPr>
          <p:cNvPr id="4" name="Marcador de número de diapositiva 3">
            <a:extLst>
              <a:ext uri="{FF2B5EF4-FFF2-40B4-BE49-F238E27FC236}">
                <a16:creationId xmlns:a16="http://schemas.microsoft.com/office/drawing/2014/main" id="{D2FD81D8-70C6-4B7E-829F-ED3B8DC85A24}"/>
              </a:ext>
            </a:extLst>
          </p:cNvPr>
          <p:cNvSpPr>
            <a:spLocks noGrp="1"/>
          </p:cNvSpPr>
          <p:nvPr>
            <p:ph type="sldNum" sz="quarter" idx="12"/>
          </p:nvPr>
        </p:nvSpPr>
        <p:spPr/>
        <p:txBody>
          <a:bodyPr/>
          <a:lstStyle/>
          <a:p>
            <a:fld id="{6B5A57B2-1EBD-4091-B82A-048719E51FB6}" type="slidenum">
              <a:rPr lang="es-ES" smtClean="0"/>
              <a:pPr/>
              <a:t>74</a:t>
            </a:fld>
            <a:endParaRPr lang="es-ES"/>
          </a:p>
        </p:txBody>
      </p:sp>
      <p:pic>
        <p:nvPicPr>
          <p:cNvPr id="5" name="Imagen 4">
            <a:extLst>
              <a:ext uri="{FF2B5EF4-FFF2-40B4-BE49-F238E27FC236}">
                <a16:creationId xmlns:a16="http://schemas.microsoft.com/office/drawing/2014/main" id="{AE2C4A44-8227-4C40-BEF7-FBC6B4C3E2BF}"/>
              </a:ext>
            </a:extLst>
          </p:cNvPr>
          <p:cNvPicPr>
            <a:picLocks noChangeAspect="1"/>
          </p:cNvPicPr>
          <p:nvPr/>
        </p:nvPicPr>
        <p:blipFill>
          <a:blip r:embed="rId2"/>
          <a:stretch>
            <a:fillRect/>
          </a:stretch>
        </p:blipFill>
        <p:spPr>
          <a:xfrm>
            <a:off x="1251240" y="1271319"/>
            <a:ext cx="6080996" cy="4798011"/>
          </a:xfrm>
          <a:prstGeom prst="rect">
            <a:avLst/>
          </a:prstGeom>
        </p:spPr>
      </p:pic>
    </p:spTree>
    <p:extLst>
      <p:ext uri="{BB962C8B-B14F-4D97-AF65-F5344CB8AC3E}">
        <p14:creationId xmlns:p14="http://schemas.microsoft.com/office/powerpoint/2010/main" val="12863195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8AAB8-EFDC-49C9-BAD2-FBBB822490E6}"/>
              </a:ext>
            </a:extLst>
          </p:cNvPr>
          <p:cNvSpPr>
            <a:spLocks noGrp="1"/>
          </p:cNvSpPr>
          <p:nvPr>
            <p:ph type="title"/>
          </p:nvPr>
        </p:nvSpPr>
        <p:spPr/>
        <p:txBody>
          <a:bodyPr/>
          <a:lstStyle/>
          <a:p>
            <a:r>
              <a:rPr lang="es-ES"/>
              <a:t>Common pattern</a:t>
            </a:r>
          </a:p>
        </p:txBody>
      </p:sp>
      <p:sp>
        <p:nvSpPr>
          <p:cNvPr id="4" name="Marcador de número de diapositiva 3">
            <a:extLst>
              <a:ext uri="{FF2B5EF4-FFF2-40B4-BE49-F238E27FC236}">
                <a16:creationId xmlns:a16="http://schemas.microsoft.com/office/drawing/2014/main" id="{EB297373-B9A8-4787-BA20-33191D96D4F9}"/>
              </a:ext>
            </a:extLst>
          </p:cNvPr>
          <p:cNvSpPr>
            <a:spLocks noGrp="1"/>
          </p:cNvSpPr>
          <p:nvPr>
            <p:ph type="sldNum" sz="quarter" idx="12"/>
          </p:nvPr>
        </p:nvSpPr>
        <p:spPr/>
        <p:txBody>
          <a:bodyPr/>
          <a:lstStyle/>
          <a:p>
            <a:fld id="{6B5A57B2-1EBD-4091-B82A-048719E51FB6}" type="slidenum">
              <a:rPr lang="es-ES" smtClean="0"/>
              <a:pPr/>
              <a:t>75</a:t>
            </a:fld>
            <a:endParaRPr lang="es-ES"/>
          </a:p>
        </p:txBody>
      </p:sp>
      <p:pic>
        <p:nvPicPr>
          <p:cNvPr id="5" name="Imagen 4">
            <a:extLst>
              <a:ext uri="{FF2B5EF4-FFF2-40B4-BE49-F238E27FC236}">
                <a16:creationId xmlns:a16="http://schemas.microsoft.com/office/drawing/2014/main" id="{7C97555F-6D3C-48E1-A58A-AD217238E007}"/>
              </a:ext>
            </a:extLst>
          </p:cNvPr>
          <p:cNvPicPr>
            <a:picLocks noChangeAspect="1"/>
          </p:cNvPicPr>
          <p:nvPr/>
        </p:nvPicPr>
        <p:blipFill>
          <a:blip r:embed="rId2"/>
          <a:stretch>
            <a:fillRect/>
          </a:stretch>
        </p:blipFill>
        <p:spPr>
          <a:xfrm>
            <a:off x="1089534" y="1271319"/>
            <a:ext cx="7147879" cy="4581830"/>
          </a:xfrm>
          <a:prstGeom prst="rect">
            <a:avLst/>
          </a:prstGeom>
        </p:spPr>
      </p:pic>
    </p:spTree>
    <p:extLst>
      <p:ext uri="{BB962C8B-B14F-4D97-AF65-F5344CB8AC3E}">
        <p14:creationId xmlns:p14="http://schemas.microsoft.com/office/powerpoint/2010/main" val="4028361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E2C1C-8B20-4830-B619-E219C9C87DCA}"/>
              </a:ext>
            </a:extLst>
          </p:cNvPr>
          <p:cNvSpPr>
            <a:spLocks noGrp="1"/>
          </p:cNvSpPr>
          <p:nvPr>
            <p:ph type="title"/>
          </p:nvPr>
        </p:nvSpPr>
        <p:spPr>
          <a:xfrm>
            <a:off x="611560" y="-27384"/>
            <a:ext cx="7344816" cy="1143000"/>
          </a:xfrm>
        </p:spPr>
        <p:txBody>
          <a:bodyPr/>
          <a:lstStyle/>
          <a:p>
            <a:r>
              <a:rPr lang="en-US"/>
              <a:t>History of ODRL (2012 - 2016): ODRL W3C Community Group</a:t>
            </a:r>
            <a:endParaRPr lang="es-ES"/>
          </a:p>
        </p:txBody>
      </p:sp>
      <p:sp>
        <p:nvSpPr>
          <p:cNvPr id="3" name="Marcador de contenido 2">
            <a:extLst>
              <a:ext uri="{FF2B5EF4-FFF2-40B4-BE49-F238E27FC236}">
                <a16:creationId xmlns:a16="http://schemas.microsoft.com/office/drawing/2014/main" id="{FACEB561-4304-4BA8-BB43-9931D6D337C8}"/>
              </a:ext>
            </a:extLst>
          </p:cNvPr>
          <p:cNvSpPr>
            <a:spLocks noGrp="1"/>
          </p:cNvSpPr>
          <p:nvPr>
            <p:ph idx="1"/>
          </p:nvPr>
        </p:nvSpPr>
        <p:spPr>
          <a:xfrm>
            <a:off x="0" y="1202639"/>
            <a:ext cx="9125663" cy="3394472"/>
          </a:xfrm>
        </p:spPr>
        <p:txBody>
          <a:bodyPr/>
          <a:lstStyle/>
          <a:p>
            <a:r>
              <a:rPr lang="es-ES" sz="2400"/>
              <a:t>W3C ODRL Community Group</a:t>
            </a:r>
          </a:p>
          <a:p>
            <a:pPr lvl="1"/>
            <a:r>
              <a:rPr lang="es-ES"/>
              <a:t>https://www.w3.org/community/odrl/ </a:t>
            </a:r>
          </a:p>
          <a:p>
            <a:pPr lvl="1"/>
            <a:r>
              <a:rPr lang="es-ES"/>
              <a:t>53 participants</a:t>
            </a:r>
          </a:p>
          <a:p>
            <a:pPr lvl="1"/>
            <a:r>
              <a:rPr lang="es-ES" sz="2100" b="1">
                <a:solidFill>
                  <a:srgbClr val="C00000"/>
                </a:solidFill>
              </a:rPr>
              <a:t>2014 May </a:t>
            </a:r>
            <a:r>
              <a:rPr lang="es-ES" sz="2100">
                <a:solidFill>
                  <a:srgbClr val="C00000"/>
                </a:solidFill>
              </a:rPr>
              <a:t>ODRL 2.0 W3C Community Group spec</a:t>
            </a:r>
          </a:p>
          <a:p>
            <a:pPr lvl="2"/>
            <a:r>
              <a:rPr lang="en-US"/>
              <a:t>Open Digital Rights Language (ODRL) Ontology (Mc Roberts, Rodríguez-Doncel)</a:t>
            </a:r>
          </a:p>
          <a:p>
            <a:pPr lvl="2"/>
            <a:r>
              <a:rPr lang="es-ES"/>
              <a:t>JSON and Ontology encodings</a:t>
            </a:r>
          </a:p>
          <a:p>
            <a:pPr lvl="1"/>
            <a:r>
              <a:rPr lang="es-ES" sz="2100" b="1">
                <a:solidFill>
                  <a:srgbClr val="C00000"/>
                </a:solidFill>
              </a:rPr>
              <a:t>2015 Mar </a:t>
            </a:r>
            <a:r>
              <a:rPr lang="es-ES" sz="2100">
                <a:solidFill>
                  <a:srgbClr val="C00000"/>
                </a:solidFill>
              </a:rPr>
              <a:t>ODRL 2.1 W3C Community Group spec</a:t>
            </a:r>
          </a:p>
          <a:p>
            <a:pPr lvl="2"/>
            <a:r>
              <a:rPr lang="es-ES"/>
              <a:t>Legal review of all terms over 2.0</a:t>
            </a:r>
          </a:p>
          <a:p>
            <a:pPr lvl="2"/>
            <a:r>
              <a:rPr lang="es-ES"/>
              <a:t>RightML Profile (International Press Telecommunications C.)</a:t>
            </a:r>
            <a:endParaRPr lang="en-US"/>
          </a:p>
          <a:p>
            <a:pPr lvl="2"/>
            <a:r>
              <a:rPr lang="en-US"/>
              <a:t>Open Digital Rights Language (ODRL) Ontology</a:t>
            </a:r>
          </a:p>
          <a:p>
            <a:pPr lvl="2"/>
            <a:r>
              <a:rPr lang="es-ES"/>
              <a:t>Implementations (10+)</a:t>
            </a:r>
          </a:p>
          <a:p>
            <a:pPr lvl="2"/>
            <a:r>
              <a:rPr lang="es-ES"/>
              <a:t>https://www.w3.org/community/odrl/implementations/</a:t>
            </a:r>
          </a:p>
          <a:p>
            <a:pPr marL="0" indent="0">
              <a:buNone/>
            </a:pPr>
            <a:endParaRPr lang="es-ES"/>
          </a:p>
        </p:txBody>
      </p:sp>
      <p:sp>
        <p:nvSpPr>
          <p:cNvPr id="4" name="Marcador de número de diapositiva 3">
            <a:extLst>
              <a:ext uri="{FF2B5EF4-FFF2-40B4-BE49-F238E27FC236}">
                <a16:creationId xmlns:a16="http://schemas.microsoft.com/office/drawing/2014/main" id="{87341F3A-AD8D-4721-A878-6E83C6AD3119}"/>
              </a:ext>
            </a:extLst>
          </p:cNvPr>
          <p:cNvSpPr>
            <a:spLocks noGrp="1"/>
          </p:cNvSpPr>
          <p:nvPr>
            <p:ph type="sldNum" sz="quarter" idx="12"/>
          </p:nvPr>
        </p:nvSpPr>
        <p:spPr/>
        <p:txBody>
          <a:bodyPr/>
          <a:lstStyle/>
          <a:p>
            <a:fld id="{6B5A57B2-1EBD-4091-B82A-048719E51FB6}" type="slidenum">
              <a:rPr lang="es-ES" smtClean="0"/>
              <a:pPr/>
              <a:t>76</a:t>
            </a:fld>
            <a:endParaRPr lang="es-ES"/>
          </a:p>
        </p:txBody>
      </p:sp>
    </p:spTree>
    <p:extLst>
      <p:ext uri="{BB962C8B-B14F-4D97-AF65-F5344CB8AC3E}">
        <p14:creationId xmlns:p14="http://schemas.microsoft.com/office/powerpoint/2010/main" val="12915873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E2C1C-8B20-4830-B619-E219C9C87DCA}"/>
              </a:ext>
            </a:extLst>
          </p:cNvPr>
          <p:cNvSpPr>
            <a:spLocks noGrp="1"/>
          </p:cNvSpPr>
          <p:nvPr>
            <p:ph type="title"/>
          </p:nvPr>
        </p:nvSpPr>
        <p:spPr>
          <a:xfrm>
            <a:off x="611560" y="-27384"/>
            <a:ext cx="7344816" cy="1143000"/>
          </a:xfrm>
        </p:spPr>
        <p:txBody>
          <a:bodyPr/>
          <a:lstStyle/>
          <a:p>
            <a:r>
              <a:rPr lang="en-US"/>
              <a:t>History of ODRL (2016 - 2018): </a:t>
            </a:r>
            <a:r>
              <a:rPr lang="en-US" sz="1800"/>
              <a:t>W3C Permissions and Obligations Working Group</a:t>
            </a:r>
            <a:endParaRPr lang="es-ES"/>
          </a:p>
        </p:txBody>
      </p:sp>
      <p:sp>
        <p:nvSpPr>
          <p:cNvPr id="3" name="Marcador de contenido 2">
            <a:extLst>
              <a:ext uri="{FF2B5EF4-FFF2-40B4-BE49-F238E27FC236}">
                <a16:creationId xmlns:a16="http://schemas.microsoft.com/office/drawing/2014/main" id="{FACEB561-4304-4BA8-BB43-9931D6D337C8}"/>
              </a:ext>
            </a:extLst>
          </p:cNvPr>
          <p:cNvSpPr>
            <a:spLocks noGrp="1"/>
          </p:cNvSpPr>
          <p:nvPr>
            <p:ph idx="1"/>
          </p:nvPr>
        </p:nvSpPr>
        <p:spPr>
          <a:xfrm>
            <a:off x="202409" y="1202638"/>
            <a:ext cx="8622102" cy="4268867"/>
          </a:xfrm>
        </p:spPr>
        <p:txBody>
          <a:bodyPr/>
          <a:lstStyle/>
          <a:p>
            <a:r>
              <a:rPr lang="es-ES" sz="2400"/>
              <a:t>W3C Permissions and Obligations Working Group</a:t>
            </a:r>
          </a:p>
          <a:p>
            <a:pPr lvl="1"/>
            <a:r>
              <a:rPr lang="es-ES"/>
              <a:t>https://www.w3.org/2016/poe/</a:t>
            </a:r>
          </a:p>
          <a:p>
            <a:pPr lvl="1"/>
            <a:r>
              <a:rPr lang="en-US"/>
              <a:t>22 Members + 3 Invited Experts</a:t>
            </a:r>
          </a:p>
          <a:p>
            <a:pPr lvl="1"/>
            <a:r>
              <a:rPr lang="en-US"/>
              <a:t>ODRL Community Group Specifications were the </a:t>
            </a:r>
            <a:r>
              <a:rPr lang="en-US" b="1"/>
              <a:t>baseline</a:t>
            </a:r>
            <a:r>
              <a:rPr lang="en-US"/>
              <a:t> for the TRs</a:t>
            </a:r>
            <a:endParaRPr lang="es-ES"/>
          </a:p>
          <a:p>
            <a:pPr lvl="1"/>
            <a:r>
              <a:rPr lang="es-ES" sz="2100" b="1">
                <a:solidFill>
                  <a:srgbClr val="C00000"/>
                </a:solidFill>
              </a:rPr>
              <a:t>2018 Feb </a:t>
            </a:r>
            <a:r>
              <a:rPr lang="es-ES" sz="2100">
                <a:solidFill>
                  <a:srgbClr val="C00000"/>
                </a:solidFill>
              </a:rPr>
              <a:t>ODRL 2.2 W3C Recommendations</a:t>
            </a:r>
          </a:p>
          <a:p>
            <a:pPr lvl="2"/>
            <a:r>
              <a:rPr lang="es-ES"/>
              <a:t>ODRL Information Model 2.2 </a:t>
            </a:r>
          </a:p>
          <a:p>
            <a:pPr lvl="2"/>
            <a:r>
              <a:rPr lang="es-ES"/>
              <a:t>ODRL Vocabulary &amp; Expression 2.2</a:t>
            </a:r>
          </a:p>
          <a:p>
            <a:pPr lvl="2"/>
            <a:r>
              <a:rPr lang="en-US"/>
              <a:t>NOT in scope</a:t>
            </a:r>
          </a:p>
          <a:p>
            <a:pPr lvl="3"/>
            <a:r>
              <a:rPr lang="en-US"/>
              <a:t>Access control mechanisms</a:t>
            </a:r>
          </a:p>
          <a:p>
            <a:pPr lvl="3"/>
            <a:r>
              <a:rPr lang="en-US"/>
              <a:t>Digital rights management</a:t>
            </a:r>
          </a:p>
          <a:p>
            <a:pPr lvl="3"/>
            <a:r>
              <a:rPr lang="en-US"/>
              <a:t>Complete Rule language for combining statements</a:t>
            </a:r>
          </a:p>
          <a:p>
            <a:pPr lvl="3"/>
            <a:r>
              <a:rPr lang="en-US"/>
              <a:t>Enforcement mechanisms</a:t>
            </a:r>
          </a:p>
          <a:p>
            <a:pPr lvl="3"/>
            <a:r>
              <a:rPr lang="en-US"/>
              <a:t>Legal jurisdiction issues</a:t>
            </a:r>
            <a:endParaRPr lang="es-ES"/>
          </a:p>
          <a:p>
            <a:pPr lvl="2"/>
            <a:endParaRPr lang="es-ES"/>
          </a:p>
          <a:p>
            <a:endParaRPr lang="es-ES"/>
          </a:p>
        </p:txBody>
      </p:sp>
      <p:sp>
        <p:nvSpPr>
          <p:cNvPr id="4" name="Marcador de número de diapositiva 3">
            <a:extLst>
              <a:ext uri="{FF2B5EF4-FFF2-40B4-BE49-F238E27FC236}">
                <a16:creationId xmlns:a16="http://schemas.microsoft.com/office/drawing/2014/main" id="{87341F3A-AD8D-4721-A878-6E83C6AD3119}"/>
              </a:ext>
            </a:extLst>
          </p:cNvPr>
          <p:cNvSpPr>
            <a:spLocks noGrp="1"/>
          </p:cNvSpPr>
          <p:nvPr>
            <p:ph type="sldNum" sz="quarter" idx="12"/>
          </p:nvPr>
        </p:nvSpPr>
        <p:spPr/>
        <p:txBody>
          <a:bodyPr/>
          <a:lstStyle/>
          <a:p>
            <a:fld id="{6B5A57B2-1EBD-4091-B82A-048719E51FB6}" type="slidenum">
              <a:rPr lang="es-ES" smtClean="0"/>
              <a:pPr/>
              <a:t>77</a:t>
            </a:fld>
            <a:endParaRPr lang="es-ES"/>
          </a:p>
        </p:txBody>
      </p:sp>
      <p:sp>
        <p:nvSpPr>
          <p:cNvPr id="5" name="CuadroTexto 4">
            <a:extLst>
              <a:ext uri="{FF2B5EF4-FFF2-40B4-BE49-F238E27FC236}">
                <a16:creationId xmlns:a16="http://schemas.microsoft.com/office/drawing/2014/main" id="{1890E930-9431-43AC-8456-D7B45430F7C6}"/>
              </a:ext>
            </a:extLst>
          </p:cNvPr>
          <p:cNvSpPr txBox="1"/>
          <p:nvPr/>
        </p:nvSpPr>
        <p:spPr>
          <a:xfrm>
            <a:off x="0" y="5799119"/>
            <a:ext cx="1293944" cy="230832"/>
          </a:xfrm>
          <a:prstGeom prst="rect">
            <a:avLst/>
          </a:prstGeom>
          <a:noFill/>
        </p:spPr>
        <p:txBody>
          <a:bodyPr wrap="none" rtlCol="0">
            <a:spAutoFit/>
          </a:bodyPr>
          <a:lstStyle/>
          <a:p>
            <a:r>
              <a:rPr lang="es-ES" sz="900"/>
              <a:t>Adapted from R. Ianella</a:t>
            </a:r>
          </a:p>
        </p:txBody>
      </p:sp>
      <p:pic>
        <p:nvPicPr>
          <p:cNvPr id="6" name="Screen Shot 2016-09-07 at 12.50.30.png">
            <a:extLst>
              <a:ext uri="{FF2B5EF4-FFF2-40B4-BE49-F238E27FC236}">
                <a16:creationId xmlns:a16="http://schemas.microsoft.com/office/drawing/2014/main" id="{8A5B15AE-AB56-4BB6-9E3F-17274DB69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4846" y="2885678"/>
            <a:ext cx="2949921" cy="3115071"/>
          </a:xfrm>
          <a:prstGeom prst="rect">
            <a:avLst/>
          </a:prstGeom>
          <a:ln w="12700">
            <a:miter lim="400000"/>
          </a:ln>
        </p:spPr>
      </p:pic>
    </p:spTree>
    <p:extLst>
      <p:ext uri="{BB962C8B-B14F-4D97-AF65-F5344CB8AC3E}">
        <p14:creationId xmlns:p14="http://schemas.microsoft.com/office/powerpoint/2010/main" val="997737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9D6EA-7CC9-4DE3-895D-FF2EF0BA3115}"/>
              </a:ext>
            </a:extLst>
          </p:cNvPr>
          <p:cNvSpPr>
            <a:spLocks noGrp="1"/>
          </p:cNvSpPr>
          <p:nvPr>
            <p:ph type="title"/>
          </p:nvPr>
        </p:nvSpPr>
        <p:spPr/>
        <p:txBody>
          <a:bodyPr/>
          <a:lstStyle/>
          <a:p>
            <a:r>
              <a:rPr lang="es-ES"/>
              <a:t>History of ODRL: From 2018 </a:t>
            </a:r>
          </a:p>
        </p:txBody>
      </p:sp>
      <p:sp>
        <p:nvSpPr>
          <p:cNvPr id="3" name="Marcador de contenido 2">
            <a:extLst>
              <a:ext uri="{FF2B5EF4-FFF2-40B4-BE49-F238E27FC236}">
                <a16:creationId xmlns:a16="http://schemas.microsoft.com/office/drawing/2014/main" id="{D0D6FEC7-A2A9-4443-B846-B7E7DDF391FA}"/>
              </a:ext>
            </a:extLst>
          </p:cNvPr>
          <p:cNvSpPr>
            <a:spLocks noGrp="1"/>
          </p:cNvSpPr>
          <p:nvPr>
            <p:ph idx="1"/>
          </p:nvPr>
        </p:nvSpPr>
        <p:spPr>
          <a:xfrm>
            <a:off x="17294" y="1268760"/>
            <a:ext cx="9108370" cy="4525963"/>
          </a:xfrm>
        </p:spPr>
        <p:txBody>
          <a:bodyPr/>
          <a:lstStyle/>
          <a:p>
            <a:r>
              <a:rPr lang="en-US" sz="2800"/>
              <a:t>Open documents at community level:</a:t>
            </a:r>
          </a:p>
          <a:p>
            <a:pPr lvl="1"/>
            <a:r>
              <a:rPr lang="en-US" sz="2400"/>
              <a:t>Profiles: Data Spaces, for Big Data, for Temporal Data</a:t>
            </a:r>
          </a:p>
          <a:p>
            <a:pPr lvl="1"/>
            <a:r>
              <a:rPr lang="en-US" sz="2400"/>
              <a:t>Formal Semantics, Implementation Best Practices.</a:t>
            </a:r>
          </a:p>
          <a:p>
            <a:r>
              <a:rPr lang="en-US" sz="2800"/>
              <a:t>Many other profiles:</a:t>
            </a:r>
          </a:p>
          <a:p>
            <a:pPr lvl="1"/>
            <a:r>
              <a:rPr lang="en-US" sz="2400"/>
              <a:t>Profile for using ODRL w. Verifiable Credentials, related to GAIA-X</a:t>
            </a:r>
          </a:p>
          <a:p>
            <a:pPr lvl="1"/>
            <a:r>
              <a:rPr lang="en-US" sz="2400"/>
              <a:t>ODRL Profile for Access Control Policies in Solid</a:t>
            </a:r>
          </a:p>
          <a:p>
            <a:pPr lvl="1"/>
            <a:r>
              <a:rPr lang="en-US" sz="2400"/>
              <a:t>ODRL Profile for Data Sovereignty</a:t>
            </a:r>
          </a:p>
          <a:p>
            <a:pPr lvl="1"/>
            <a:r>
              <a:rPr lang="en-US" sz="2400"/>
              <a:t>IPTC RightsML Standard 2.0</a:t>
            </a:r>
          </a:p>
          <a:p>
            <a:pPr lvl="1"/>
            <a:r>
              <a:rPr lang="en-US" sz="2400"/>
              <a:t>ODRL Profile for Access Control</a:t>
            </a:r>
          </a:p>
          <a:p>
            <a:pPr lvl="1"/>
            <a:r>
              <a:rPr lang="en-US" sz="2400"/>
              <a:t>ODRL for Language Resources profile </a:t>
            </a:r>
          </a:p>
          <a:p>
            <a:pPr lvl="1"/>
            <a:r>
              <a:rPr lang="en-US" sz="2400"/>
              <a:t>Regulatory compliance Profile</a:t>
            </a:r>
          </a:p>
          <a:p>
            <a:pPr lvl="1"/>
            <a:r>
              <a:rPr lang="en-US" sz="2400"/>
              <a:t>Privacy Paradigm ODRL Profile</a:t>
            </a:r>
            <a:endParaRPr lang="es-ES"/>
          </a:p>
        </p:txBody>
      </p:sp>
      <p:sp>
        <p:nvSpPr>
          <p:cNvPr id="4" name="Marcador de número de diapositiva 3">
            <a:extLst>
              <a:ext uri="{FF2B5EF4-FFF2-40B4-BE49-F238E27FC236}">
                <a16:creationId xmlns:a16="http://schemas.microsoft.com/office/drawing/2014/main" id="{380F3B1D-A571-4457-B534-7501713704AC}"/>
              </a:ext>
            </a:extLst>
          </p:cNvPr>
          <p:cNvSpPr>
            <a:spLocks noGrp="1"/>
          </p:cNvSpPr>
          <p:nvPr>
            <p:ph type="sldNum" sz="quarter" idx="12"/>
          </p:nvPr>
        </p:nvSpPr>
        <p:spPr/>
        <p:txBody>
          <a:bodyPr/>
          <a:lstStyle/>
          <a:p>
            <a:fld id="{6B5A57B2-1EBD-4091-B82A-048719E51FB6}" type="slidenum">
              <a:rPr lang="es-ES" smtClean="0"/>
              <a:pPr/>
              <a:t>78</a:t>
            </a:fld>
            <a:endParaRPr lang="es-ES"/>
          </a:p>
        </p:txBody>
      </p:sp>
    </p:spTree>
    <p:extLst>
      <p:ext uri="{BB962C8B-B14F-4D97-AF65-F5344CB8AC3E}">
        <p14:creationId xmlns:p14="http://schemas.microsoft.com/office/powerpoint/2010/main" val="12651629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9FDD3-5B75-4397-BC1E-83ACFA27F917}"/>
              </a:ext>
            </a:extLst>
          </p:cNvPr>
          <p:cNvSpPr>
            <a:spLocks noGrp="1"/>
          </p:cNvSpPr>
          <p:nvPr>
            <p:ph type="title"/>
          </p:nvPr>
        </p:nvSpPr>
        <p:spPr/>
        <p:txBody>
          <a:bodyPr/>
          <a:lstStyle/>
          <a:p>
            <a:r>
              <a:rPr lang="es-ES"/>
              <a:t>The W3C Recommendation Track</a:t>
            </a:r>
          </a:p>
        </p:txBody>
      </p:sp>
      <p:sp>
        <p:nvSpPr>
          <p:cNvPr id="3" name="Marcador de contenido 2">
            <a:extLst>
              <a:ext uri="{FF2B5EF4-FFF2-40B4-BE49-F238E27FC236}">
                <a16:creationId xmlns:a16="http://schemas.microsoft.com/office/drawing/2014/main" id="{AB6033B7-F64D-426A-8DCF-E431B93BF7FA}"/>
              </a:ext>
            </a:extLst>
          </p:cNvPr>
          <p:cNvSpPr>
            <a:spLocks noGrp="1"/>
          </p:cNvSpPr>
          <p:nvPr>
            <p:ph idx="1"/>
          </p:nvPr>
        </p:nvSpPr>
        <p:spPr>
          <a:xfrm>
            <a:off x="293298" y="1636863"/>
            <a:ext cx="8229600" cy="715927"/>
          </a:xfrm>
        </p:spPr>
        <p:txBody>
          <a:bodyPr/>
          <a:lstStyle/>
          <a:p>
            <a:r>
              <a:rPr lang="en-US"/>
              <a:t>Working Groups create specifications and guidelines to complete the scope of work envisioned by a Working Group's charter.</a:t>
            </a:r>
          </a:p>
          <a:p>
            <a:r>
              <a:rPr lang="en-US"/>
              <a:t>W3C may end work on a technical report at any time.</a:t>
            </a:r>
            <a:endParaRPr lang="es-ES"/>
          </a:p>
        </p:txBody>
      </p:sp>
      <p:sp>
        <p:nvSpPr>
          <p:cNvPr id="4" name="Marcador de número de diapositiva 3">
            <a:extLst>
              <a:ext uri="{FF2B5EF4-FFF2-40B4-BE49-F238E27FC236}">
                <a16:creationId xmlns:a16="http://schemas.microsoft.com/office/drawing/2014/main" id="{BD22A5DC-1A16-4B42-A057-A440894197B2}"/>
              </a:ext>
            </a:extLst>
          </p:cNvPr>
          <p:cNvSpPr>
            <a:spLocks noGrp="1"/>
          </p:cNvSpPr>
          <p:nvPr>
            <p:ph type="sldNum" sz="quarter" idx="12"/>
          </p:nvPr>
        </p:nvSpPr>
        <p:spPr/>
        <p:txBody>
          <a:bodyPr/>
          <a:lstStyle/>
          <a:p>
            <a:fld id="{6B5A57B2-1EBD-4091-B82A-048719E51FB6}" type="slidenum">
              <a:rPr lang="es-ES" smtClean="0"/>
              <a:pPr/>
              <a:t>79</a:t>
            </a:fld>
            <a:endParaRPr lang="es-ES"/>
          </a:p>
        </p:txBody>
      </p:sp>
      <p:pic>
        <p:nvPicPr>
          <p:cNvPr id="6" name="Imagen 5">
            <a:extLst>
              <a:ext uri="{FF2B5EF4-FFF2-40B4-BE49-F238E27FC236}">
                <a16:creationId xmlns:a16="http://schemas.microsoft.com/office/drawing/2014/main" id="{22EB69D3-C14E-453D-B508-6402F321609E}"/>
              </a:ext>
            </a:extLst>
          </p:cNvPr>
          <p:cNvPicPr>
            <a:picLocks noChangeAspect="1"/>
          </p:cNvPicPr>
          <p:nvPr/>
        </p:nvPicPr>
        <p:blipFill>
          <a:blip r:embed="rId3"/>
          <a:stretch>
            <a:fillRect/>
          </a:stretch>
        </p:blipFill>
        <p:spPr>
          <a:xfrm>
            <a:off x="84369" y="2718334"/>
            <a:ext cx="9091178" cy="2502803"/>
          </a:xfrm>
          <a:prstGeom prst="rect">
            <a:avLst/>
          </a:prstGeom>
        </p:spPr>
      </p:pic>
    </p:spTree>
    <p:extLst>
      <p:ext uri="{BB962C8B-B14F-4D97-AF65-F5344CB8AC3E}">
        <p14:creationId xmlns:p14="http://schemas.microsoft.com/office/powerpoint/2010/main" val="311297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46832-FFA8-45CD-B245-745D4B16A241}"/>
              </a:ext>
            </a:extLst>
          </p:cNvPr>
          <p:cNvSpPr>
            <a:spLocks noGrp="1"/>
          </p:cNvSpPr>
          <p:nvPr>
            <p:ph type="title"/>
          </p:nvPr>
        </p:nvSpPr>
        <p:spPr/>
        <p:txBody>
          <a:bodyPr/>
          <a:lstStyle/>
          <a:p>
            <a:r>
              <a:rPr lang="es-ES"/>
              <a:t>A policy is a perlocutionary act</a:t>
            </a:r>
          </a:p>
        </p:txBody>
      </p:sp>
      <p:sp>
        <p:nvSpPr>
          <p:cNvPr id="4" name="Marcador de número de diapositiva 3">
            <a:extLst>
              <a:ext uri="{FF2B5EF4-FFF2-40B4-BE49-F238E27FC236}">
                <a16:creationId xmlns:a16="http://schemas.microsoft.com/office/drawing/2014/main" id="{F8CCEC5F-A35F-4B36-BF0D-3405CAE1D22C}"/>
              </a:ext>
            </a:extLst>
          </p:cNvPr>
          <p:cNvSpPr>
            <a:spLocks noGrp="1"/>
          </p:cNvSpPr>
          <p:nvPr>
            <p:ph type="sldNum" sz="quarter" idx="12"/>
          </p:nvPr>
        </p:nvSpPr>
        <p:spPr/>
        <p:txBody>
          <a:bodyPr/>
          <a:lstStyle/>
          <a:p>
            <a:fld id="{989033DA-4FB3-4863-BE40-35B8BF45D7BC}" type="slidenum">
              <a:rPr lang="es-ES" smtClean="0"/>
              <a:pPr/>
              <a:t>8</a:t>
            </a:fld>
            <a:endParaRPr lang="es-ES"/>
          </a:p>
        </p:txBody>
      </p:sp>
      <p:pic>
        <p:nvPicPr>
          <p:cNvPr id="5" name="Imagen 4">
            <a:extLst>
              <a:ext uri="{FF2B5EF4-FFF2-40B4-BE49-F238E27FC236}">
                <a16:creationId xmlns:a16="http://schemas.microsoft.com/office/drawing/2014/main" id="{EFB8AB35-A7BC-4D3E-893B-A745C7866E4A}"/>
              </a:ext>
            </a:extLst>
          </p:cNvPr>
          <p:cNvPicPr>
            <a:picLocks noChangeAspect="1"/>
          </p:cNvPicPr>
          <p:nvPr/>
        </p:nvPicPr>
        <p:blipFill>
          <a:blip r:embed="rId3"/>
          <a:stretch>
            <a:fillRect/>
          </a:stretch>
        </p:blipFill>
        <p:spPr>
          <a:xfrm>
            <a:off x="606972" y="4429235"/>
            <a:ext cx="753083" cy="1620271"/>
          </a:xfrm>
          <a:prstGeom prst="rect">
            <a:avLst/>
          </a:prstGeom>
        </p:spPr>
      </p:pic>
      <p:sp>
        <p:nvSpPr>
          <p:cNvPr id="6" name="Bocadillo: rectángulo con esquinas redondeadas 5">
            <a:extLst>
              <a:ext uri="{FF2B5EF4-FFF2-40B4-BE49-F238E27FC236}">
                <a16:creationId xmlns:a16="http://schemas.microsoft.com/office/drawing/2014/main" id="{AD6F3D4D-B7D3-445B-B26E-EB251672D8C5}"/>
              </a:ext>
            </a:extLst>
          </p:cNvPr>
          <p:cNvSpPr/>
          <p:nvPr/>
        </p:nvSpPr>
        <p:spPr>
          <a:xfrm>
            <a:off x="251520" y="2852936"/>
            <a:ext cx="1800200" cy="871973"/>
          </a:xfrm>
          <a:prstGeom prst="wedgeRoundRectCallout">
            <a:avLst>
              <a:gd name="adj1" fmla="val -14101"/>
              <a:gd name="adj2" fmla="val 1244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a:solidFill>
                  <a:schemeClr val="tx1">
                    <a:lumMod val="85000"/>
                    <a:lumOff val="15000"/>
                  </a:schemeClr>
                </a:solidFill>
              </a:rPr>
              <a:t>I want X</a:t>
            </a:r>
          </a:p>
        </p:txBody>
      </p:sp>
      <p:pic>
        <p:nvPicPr>
          <p:cNvPr id="8" name="Picture 2" descr="El día que España vació la cámara acorazada del Banco de España para  siempre: ni rastro del dinero">
            <a:extLst>
              <a:ext uri="{FF2B5EF4-FFF2-40B4-BE49-F238E27FC236}">
                <a16:creationId xmlns:a16="http://schemas.microsoft.com/office/drawing/2014/main" id="{643BAC7C-8087-4C4B-854D-72C298C656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2303" y="1443873"/>
            <a:ext cx="2457032" cy="18427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474,005 Court Laws Royalty-Free Images, Stock Photos &amp; Pictures |  Shutterstock">
            <a:extLst>
              <a:ext uri="{FF2B5EF4-FFF2-40B4-BE49-F238E27FC236}">
                <a16:creationId xmlns:a16="http://schemas.microsoft.com/office/drawing/2014/main" id="{DAD217F8-8F84-4752-9C8C-DD144781C4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8928" y="5048582"/>
            <a:ext cx="2430407" cy="162027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de flecha 10">
            <a:extLst>
              <a:ext uri="{FF2B5EF4-FFF2-40B4-BE49-F238E27FC236}">
                <a16:creationId xmlns:a16="http://schemas.microsoft.com/office/drawing/2014/main" id="{5799E757-B069-4F12-BBC1-678836E4A023}"/>
              </a:ext>
            </a:extLst>
          </p:cNvPr>
          <p:cNvCxnSpPr>
            <a:cxnSpLocks/>
          </p:cNvCxnSpPr>
          <p:nvPr/>
        </p:nvCxnSpPr>
        <p:spPr>
          <a:xfrm flipV="1">
            <a:off x="2411760" y="2499054"/>
            <a:ext cx="3456384" cy="707764"/>
          </a:xfrm>
          <a:prstGeom prst="straightConnector1">
            <a:avLst/>
          </a:prstGeom>
          <a:ln w="1270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B0F1C1AD-134E-47F2-AC31-7E396A4090CF}"/>
              </a:ext>
            </a:extLst>
          </p:cNvPr>
          <p:cNvCxnSpPr>
            <a:cxnSpLocks/>
          </p:cNvCxnSpPr>
          <p:nvPr/>
        </p:nvCxnSpPr>
        <p:spPr>
          <a:xfrm>
            <a:off x="2339752" y="3784977"/>
            <a:ext cx="3456384" cy="1948279"/>
          </a:xfrm>
          <a:prstGeom prst="straightConnector1">
            <a:avLst/>
          </a:prstGeom>
          <a:ln w="1270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487ED47C-4659-42FD-930B-D61435FC246E}"/>
              </a:ext>
            </a:extLst>
          </p:cNvPr>
          <p:cNvSpPr txBox="1"/>
          <p:nvPr/>
        </p:nvSpPr>
        <p:spPr>
          <a:xfrm>
            <a:off x="983513" y="1443873"/>
            <a:ext cx="5055624" cy="830997"/>
          </a:xfrm>
          <a:prstGeom prst="rect">
            <a:avLst/>
          </a:prstGeom>
          <a:noFill/>
        </p:spPr>
        <p:txBody>
          <a:bodyPr wrap="square" rtlCol="0">
            <a:spAutoFit/>
          </a:bodyPr>
          <a:lstStyle/>
          <a:p>
            <a:r>
              <a:rPr lang="es-ES" sz="2400"/>
              <a:t>This expression may be interpreted by a computer enforcing my policy</a:t>
            </a:r>
          </a:p>
        </p:txBody>
      </p:sp>
      <p:sp>
        <p:nvSpPr>
          <p:cNvPr id="17" name="CuadroTexto 16">
            <a:extLst>
              <a:ext uri="{FF2B5EF4-FFF2-40B4-BE49-F238E27FC236}">
                <a16:creationId xmlns:a16="http://schemas.microsoft.com/office/drawing/2014/main" id="{8E96240D-2045-4300-80A0-00A015A8CB18}"/>
              </a:ext>
            </a:extLst>
          </p:cNvPr>
          <p:cNvSpPr txBox="1"/>
          <p:nvPr/>
        </p:nvSpPr>
        <p:spPr>
          <a:xfrm>
            <a:off x="4001763" y="3813530"/>
            <a:ext cx="3312368" cy="830997"/>
          </a:xfrm>
          <a:prstGeom prst="rect">
            <a:avLst/>
          </a:prstGeom>
          <a:noFill/>
        </p:spPr>
        <p:txBody>
          <a:bodyPr wrap="square" rtlCol="0">
            <a:spAutoFit/>
          </a:bodyPr>
          <a:lstStyle/>
          <a:p>
            <a:r>
              <a:rPr lang="es-ES" sz="2400"/>
              <a:t>This expression triggers legal consequences</a:t>
            </a:r>
          </a:p>
        </p:txBody>
      </p:sp>
      <p:sp>
        <p:nvSpPr>
          <p:cNvPr id="19" name="Globo: línea doblada doble 18">
            <a:extLst>
              <a:ext uri="{FF2B5EF4-FFF2-40B4-BE49-F238E27FC236}">
                <a16:creationId xmlns:a16="http://schemas.microsoft.com/office/drawing/2014/main" id="{10F6A8FA-E98E-4846-9815-0ECDCC73508E}"/>
              </a:ext>
            </a:extLst>
          </p:cNvPr>
          <p:cNvSpPr/>
          <p:nvPr/>
        </p:nvSpPr>
        <p:spPr>
          <a:xfrm>
            <a:off x="1943708" y="4941168"/>
            <a:ext cx="1404156" cy="576064"/>
          </a:xfrm>
          <a:prstGeom prst="borderCallout3">
            <a:avLst>
              <a:gd name="adj1" fmla="val 18750"/>
              <a:gd name="adj2" fmla="val -8333"/>
              <a:gd name="adj3" fmla="val 18750"/>
              <a:gd name="adj4" fmla="val -16667"/>
              <a:gd name="adj5" fmla="val -94957"/>
              <a:gd name="adj6" fmla="val -43093"/>
              <a:gd name="adj7" fmla="val -208274"/>
              <a:gd name="adj8" fmla="val -50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This is a policy</a:t>
            </a:r>
          </a:p>
        </p:txBody>
      </p:sp>
      <p:sp>
        <p:nvSpPr>
          <p:cNvPr id="3" name="CuadroTexto 2">
            <a:extLst>
              <a:ext uri="{FF2B5EF4-FFF2-40B4-BE49-F238E27FC236}">
                <a16:creationId xmlns:a16="http://schemas.microsoft.com/office/drawing/2014/main" id="{62F4E906-ABB7-4B9E-BAAB-D789C8B064DB}"/>
              </a:ext>
            </a:extLst>
          </p:cNvPr>
          <p:cNvSpPr txBox="1"/>
          <p:nvPr/>
        </p:nvSpPr>
        <p:spPr>
          <a:xfrm>
            <a:off x="32545" y="6482084"/>
            <a:ext cx="4432304" cy="369332"/>
          </a:xfrm>
          <a:prstGeom prst="rect">
            <a:avLst/>
          </a:prstGeom>
          <a:noFill/>
        </p:spPr>
        <p:txBody>
          <a:bodyPr wrap="none" rtlCol="0">
            <a:spAutoFit/>
          </a:bodyPr>
          <a:lstStyle/>
          <a:p>
            <a:r>
              <a:rPr lang="es-ES"/>
              <a:t>Policy: the perlocutionary expression of a will</a:t>
            </a:r>
          </a:p>
        </p:txBody>
      </p:sp>
    </p:spTree>
    <p:extLst>
      <p:ext uri="{BB962C8B-B14F-4D97-AF65-F5344CB8AC3E}">
        <p14:creationId xmlns:p14="http://schemas.microsoft.com/office/powerpoint/2010/main" val="33222133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ED40C-6988-4B06-A61E-CA2A6E50D690}"/>
              </a:ext>
            </a:extLst>
          </p:cNvPr>
          <p:cNvSpPr>
            <a:spLocks noGrp="1"/>
          </p:cNvSpPr>
          <p:nvPr>
            <p:ph type="title"/>
          </p:nvPr>
        </p:nvSpPr>
        <p:spPr/>
        <p:txBody>
          <a:bodyPr/>
          <a:lstStyle/>
          <a:p>
            <a:r>
              <a:rPr lang="es-ES"/>
              <a:t>Process of ODRL2.2</a:t>
            </a:r>
          </a:p>
        </p:txBody>
      </p:sp>
      <p:sp>
        <p:nvSpPr>
          <p:cNvPr id="3" name="Marcador de contenido 2">
            <a:extLst>
              <a:ext uri="{FF2B5EF4-FFF2-40B4-BE49-F238E27FC236}">
                <a16:creationId xmlns:a16="http://schemas.microsoft.com/office/drawing/2014/main" id="{B10AFA5E-FBB5-4FEF-840C-5AE41ECA9F44}"/>
              </a:ext>
            </a:extLst>
          </p:cNvPr>
          <p:cNvSpPr>
            <a:spLocks noGrp="1"/>
          </p:cNvSpPr>
          <p:nvPr>
            <p:ph idx="1"/>
          </p:nvPr>
        </p:nvSpPr>
        <p:spPr>
          <a:xfrm>
            <a:off x="-16986" y="985455"/>
            <a:ext cx="9125664" cy="4887089"/>
          </a:xfrm>
        </p:spPr>
        <p:txBody>
          <a:bodyPr>
            <a:noAutofit/>
          </a:bodyPr>
          <a:lstStyle/>
          <a:p>
            <a:r>
              <a:rPr lang="es-ES" sz="2800"/>
              <a:t>Use cases and requirements</a:t>
            </a:r>
          </a:p>
          <a:p>
            <a:pPr lvl="1"/>
            <a:r>
              <a:rPr lang="en-US" sz="2400"/>
              <a:t>27 use cases collected from the community</a:t>
            </a:r>
          </a:p>
          <a:p>
            <a:pPr lvl="1"/>
            <a:r>
              <a:rPr lang="en-US" sz="2400"/>
              <a:t>20 different people authored the use cases</a:t>
            </a:r>
          </a:p>
          <a:p>
            <a:pPr lvl="1"/>
            <a:r>
              <a:rPr lang="es-ES" sz="2400"/>
              <a:t>38 requirements</a:t>
            </a:r>
          </a:p>
          <a:p>
            <a:r>
              <a:rPr lang="es-ES" sz="2800"/>
              <a:t>Conformance</a:t>
            </a:r>
          </a:p>
          <a:p>
            <a:pPr lvl="1"/>
            <a:r>
              <a:rPr lang="en-US" sz="2400"/>
              <a:t>Conformance was checked through the validation of the </a:t>
            </a:r>
            <a:r>
              <a:rPr lang="en-US" sz="2400" b="1">
                <a:solidFill>
                  <a:srgbClr val="C00000"/>
                </a:solidFill>
              </a:rPr>
              <a:t>38 requirements</a:t>
            </a:r>
          </a:p>
          <a:p>
            <a:pPr lvl="1"/>
            <a:r>
              <a:rPr lang="en-US" sz="2400"/>
              <a:t>Normalisation process</a:t>
            </a:r>
          </a:p>
          <a:p>
            <a:pPr lvl="1"/>
            <a:r>
              <a:rPr lang="en-US" sz="2400"/>
              <a:t>Validator</a:t>
            </a:r>
          </a:p>
          <a:p>
            <a:r>
              <a:rPr lang="en-US" sz="2800"/>
              <a:t>Implementations</a:t>
            </a:r>
          </a:p>
          <a:p>
            <a:pPr lvl="1"/>
            <a:r>
              <a:rPr lang="en-US" sz="2400"/>
              <a:t>Universidad Politécnica de Madrid</a:t>
            </a:r>
          </a:p>
          <a:p>
            <a:pPr lvl="1"/>
            <a:r>
              <a:rPr lang="en-US" sz="2400"/>
              <a:t>International Press Telecommunications Council</a:t>
            </a:r>
          </a:p>
          <a:p>
            <a:pPr lvl="1"/>
            <a:r>
              <a:rPr lang="en-US" sz="2400"/>
              <a:t>Thomson Reuters</a:t>
            </a:r>
            <a:endParaRPr lang="es-ES" sz="2400"/>
          </a:p>
          <a:p>
            <a:endParaRPr lang="es-ES" sz="2800"/>
          </a:p>
        </p:txBody>
      </p:sp>
      <p:sp>
        <p:nvSpPr>
          <p:cNvPr id="4" name="Marcador de número de diapositiva 3">
            <a:extLst>
              <a:ext uri="{FF2B5EF4-FFF2-40B4-BE49-F238E27FC236}">
                <a16:creationId xmlns:a16="http://schemas.microsoft.com/office/drawing/2014/main" id="{66795393-85A0-4306-9922-F3747E5B3F7A}"/>
              </a:ext>
            </a:extLst>
          </p:cNvPr>
          <p:cNvSpPr>
            <a:spLocks noGrp="1"/>
          </p:cNvSpPr>
          <p:nvPr>
            <p:ph type="sldNum" sz="quarter" idx="12"/>
          </p:nvPr>
        </p:nvSpPr>
        <p:spPr/>
        <p:txBody>
          <a:bodyPr/>
          <a:lstStyle/>
          <a:p>
            <a:fld id="{6B5A57B2-1EBD-4091-B82A-048719E51FB6}" type="slidenum">
              <a:rPr lang="es-ES" smtClean="0"/>
              <a:pPr/>
              <a:t>80</a:t>
            </a:fld>
            <a:endParaRPr lang="es-ES"/>
          </a:p>
        </p:txBody>
      </p:sp>
    </p:spTree>
    <p:extLst>
      <p:ext uri="{BB962C8B-B14F-4D97-AF65-F5344CB8AC3E}">
        <p14:creationId xmlns:p14="http://schemas.microsoft.com/office/powerpoint/2010/main" val="12756380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05531E4-C991-41B3-B28A-C53AB0208822}"/>
              </a:ext>
            </a:extLst>
          </p:cNvPr>
          <p:cNvSpPr>
            <a:spLocks noGrp="1"/>
          </p:cNvSpPr>
          <p:nvPr>
            <p:ph type="title"/>
          </p:nvPr>
        </p:nvSpPr>
        <p:spPr/>
        <p:txBody>
          <a:bodyPr/>
          <a:lstStyle/>
          <a:p>
            <a:r>
              <a:rPr lang="es-ES"/>
              <a:t>Final question</a:t>
            </a:r>
          </a:p>
        </p:txBody>
      </p:sp>
      <p:sp>
        <p:nvSpPr>
          <p:cNvPr id="4" name="Marcador de número de diapositiva 3">
            <a:extLst>
              <a:ext uri="{FF2B5EF4-FFF2-40B4-BE49-F238E27FC236}">
                <a16:creationId xmlns:a16="http://schemas.microsoft.com/office/drawing/2014/main" id="{31F37EB2-4ADC-4CA6-8C87-CCF2EDDC652B}"/>
              </a:ext>
            </a:extLst>
          </p:cNvPr>
          <p:cNvSpPr>
            <a:spLocks noGrp="1"/>
          </p:cNvSpPr>
          <p:nvPr>
            <p:ph type="sldNum" sz="quarter" idx="4294967295"/>
          </p:nvPr>
        </p:nvSpPr>
        <p:spPr>
          <a:xfrm>
            <a:off x="7010400" y="6486525"/>
            <a:ext cx="2133600" cy="365125"/>
          </a:xfrm>
        </p:spPr>
        <p:txBody>
          <a:bodyPr/>
          <a:lstStyle/>
          <a:p>
            <a:fld id="{989033DA-4FB3-4863-BE40-35B8BF45D7BC}" type="slidenum">
              <a:rPr lang="es-ES" smtClean="0"/>
              <a:pPr/>
              <a:t>81</a:t>
            </a:fld>
            <a:endParaRPr lang="es-ES"/>
          </a:p>
        </p:txBody>
      </p:sp>
    </p:spTree>
    <p:extLst>
      <p:ext uri="{BB962C8B-B14F-4D97-AF65-F5344CB8AC3E}">
        <p14:creationId xmlns:p14="http://schemas.microsoft.com/office/powerpoint/2010/main" val="1813355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D07B207-43C9-4E61-8387-C390E2A704DD}"/>
              </a:ext>
            </a:extLst>
          </p:cNvPr>
          <p:cNvSpPr>
            <a:spLocks noGrp="1"/>
          </p:cNvSpPr>
          <p:nvPr>
            <p:ph type="title"/>
          </p:nvPr>
        </p:nvSpPr>
        <p:spPr/>
        <p:txBody>
          <a:bodyPr/>
          <a:lstStyle/>
          <a:p>
            <a:endParaRPr lang="es-ES"/>
          </a:p>
        </p:txBody>
      </p:sp>
      <p:sp>
        <p:nvSpPr>
          <p:cNvPr id="4" name="Marcador de contenido 3">
            <a:extLst>
              <a:ext uri="{FF2B5EF4-FFF2-40B4-BE49-F238E27FC236}">
                <a16:creationId xmlns:a16="http://schemas.microsoft.com/office/drawing/2014/main" id="{882D07DA-E9BB-418D-9CD5-ECF26DF2CA65}"/>
              </a:ext>
            </a:extLst>
          </p:cNvPr>
          <p:cNvSpPr>
            <a:spLocks noGrp="1"/>
          </p:cNvSpPr>
          <p:nvPr>
            <p:ph idx="1"/>
          </p:nvPr>
        </p:nvSpPr>
        <p:spPr/>
        <p:txBody>
          <a:bodyPr/>
          <a:lstStyle/>
          <a:p>
            <a:endParaRPr lang="es-ES"/>
          </a:p>
        </p:txBody>
      </p:sp>
      <p:pic>
        <p:nvPicPr>
          <p:cNvPr id="5" name="Imagen 4">
            <a:extLst>
              <a:ext uri="{FF2B5EF4-FFF2-40B4-BE49-F238E27FC236}">
                <a16:creationId xmlns:a16="http://schemas.microsoft.com/office/drawing/2014/main" id="{4C0E5341-24CF-4D5D-8145-2F73DF7F3FE9}"/>
              </a:ext>
            </a:extLst>
          </p:cNvPr>
          <p:cNvPicPr>
            <a:picLocks noChangeAspect="1"/>
          </p:cNvPicPr>
          <p:nvPr/>
        </p:nvPicPr>
        <p:blipFill>
          <a:blip r:embed="rId2"/>
          <a:stretch>
            <a:fillRect/>
          </a:stretch>
        </p:blipFill>
        <p:spPr>
          <a:xfrm>
            <a:off x="6849" y="925740"/>
            <a:ext cx="9144000" cy="5336558"/>
          </a:xfrm>
          <a:prstGeom prst="rect">
            <a:avLst/>
          </a:prstGeom>
        </p:spPr>
      </p:pic>
    </p:spTree>
    <p:extLst>
      <p:ext uri="{BB962C8B-B14F-4D97-AF65-F5344CB8AC3E}">
        <p14:creationId xmlns:p14="http://schemas.microsoft.com/office/powerpoint/2010/main" val="11590282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048783C-5B64-48D2-8DBC-CD309EA12958}"/>
              </a:ext>
            </a:extLst>
          </p:cNvPr>
          <p:cNvSpPr>
            <a:spLocks noGrp="1"/>
          </p:cNvSpPr>
          <p:nvPr>
            <p:ph type="title"/>
          </p:nvPr>
        </p:nvSpPr>
        <p:spPr/>
        <p:txBody>
          <a:bodyPr/>
          <a:lstStyle/>
          <a:p>
            <a:r>
              <a:rPr lang="es-ES"/>
              <a:t>Question 1</a:t>
            </a:r>
          </a:p>
        </p:txBody>
      </p:sp>
      <p:sp>
        <p:nvSpPr>
          <p:cNvPr id="5" name="Marcador de contenido 2">
            <a:extLst>
              <a:ext uri="{FF2B5EF4-FFF2-40B4-BE49-F238E27FC236}">
                <a16:creationId xmlns:a16="http://schemas.microsoft.com/office/drawing/2014/main" id="{7981FB6C-278C-473D-BA30-2B26E193DD2B}"/>
              </a:ext>
            </a:extLst>
          </p:cNvPr>
          <p:cNvSpPr txBox="1">
            <a:spLocks/>
          </p:cNvSpPr>
          <p:nvPr/>
        </p:nvSpPr>
        <p:spPr>
          <a:xfrm>
            <a:off x="1187624" y="2420888"/>
            <a:ext cx="7128792" cy="2088232"/>
          </a:xfrm>
          <a:prstGeom prst="rect">
            <a:avLst/>
          </a:prstGeom>
          <a:solidFill>
            <a:srgbClr val="FFC000"/>
          </a:solidFill>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3600"/>
              <a:t>Our SHACL shapes are not standard. </a:t>
            </a:r>
          </a:p>
          <a:p>
            <a:pPr marL="0" indent="0" algn="ctr">
              <a:spcBef>
                <a:spcPts val="0"/>
              </a:spcBef>
              <a:buFont typeface="Arial" pitchFamily="34" charset="0"/>
              <a:buNone/>
            </a:pPr>
            <a:r>
              <a:rPr lang="en-US" sz="3600"/>
              <a:t>Should ODRL 3.0 SHACL shapes be standard?</a:t>
            </a:r>
            <a:endParaRPr lang="es-ES"/>
          </a:p>
        </p:txBody>
      </p:sp>
    </p:spTree>
    <p:extLst>
      <p:ext uri="{BB962C8B-B14F-4D97-AF65-F5344CB8AC3E}">
        <p14:creationId xmlns:p14="http://schemas.microsoft.com/office/powerpoint/2010/main" val="1605037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D8032-DD16-4C53-907C-F574EA1F6EF9}"/>
              </a:ext>
            </a:extLst>
          </p:cNvPr>
          <p:cNvSpPr>
            <a:spLocks noGrp="1"/>
          </p:cNvSpPr>
          <p:nvPr>
            <p:ph type="title"/>
          </p:nvPr>
        </p:nvSpPr>
        <p:spPr/>
        <p:txBody>
          <a:bodyPr/>
          <a:lstStyle/>
          <a:p>
            <a:r>
              <a:rPr lang="es-ES" sz="3600"/>
              <a:t>Next session by Nicoletta</a:t>
            </a:r>
          </a:p>
        </p:txBody>
      </p:sp>
      <p:sp>
        <p:nvSpPr>
          <p:cNvPr id="3" name="Marcador de contenido 2">
            <a:extLst>
              <a:ext uri="{FF2B5EF4-FFF2-40B4-BE49-F238E27FC236}">
                <a16:creationId xmlns:a16="http://schemas.microsoft.com/office/drawing/2014/main" id="{2863D727-EB1F-40E3-AA24-4B088071DE26}"/>
              </a:ext>
            </a:extLst>
          </p:cNvPr>
          <p:cNvSpPr>
            <a:spLocks noGrp="1"/>
          </p:cNvSpPr>
          <p:nvPr>
            <p:ph idx="1"/>
          </p:nvPr>
        </p:nvSpPr>
        <p:spPr/>
        <p:txBody>
          <a:bodyPr/>
          <a:lstStyle/>
          <a:p>
            <a:endParaRPr lang="es-ES"/>
          </a:p>
        </p:txBody>
      </p:sp>
      <p:sp>
        <p:nvSpPr>
          <p:cNvPr id="4" name="Marcador de número de diapositiva 3">
            <a:extLst>
              <a:ext uri="{FF2B5EF4-FFF2-40B4-BE49-F238E27FC236}">
                <a16:creationId xmlns:a16="http://schemas.microsoft.com/office/drawing/2014/main" id="{A75C6974-4DD7-4B20-B0FE-8F6418F2C345}"/>
              </a:ext>
            </a:extLst>
          </p:cNvPr>
          <p:cNvSpPr>
            <a:spLocks noGrp="1"/>
          </p:cNvSpPr>
          <p:nvPr>
            <p:ph type="sldNum" sz="quarter" idx="12"/>
          </p:nvPr>
        </p:nvSpPr>
        <p:spPr/>
        <p:txBody>
          <a:bodyPr/>
          <a:lstStyle/>
          <a:p>
            <a:fld id="{989033DA-4FB3-4863-BE40-35B8BF45D7BC}" type="slidenum">
              <a:rPr lang="es-ES" smtClean="0"/>
              <a:pPr/>
              <a:t>84</a:t>
            </a:fld>
            <a:endParaRPr lang="es-ES"/>
          </a:p>
        </p:txBody>
      </p:sp>
      <p:pic>
        <p:nvPicPr>
          <p:cNvPr id="5" name="Imagen 4">
            <a:extLst>
              <a:ext uri="{FF2B5EF4-FFF2-40B4-BE49-F238E27FC236}">
                <a16:creationId xmlns:a16="http://schemas.microsoft.com/office/drawing/2014/main" id="{CEC78A6E-D7EC-4C8D-A937-EF30DDF50C30}"/>
              </a:ext>
            </a:extLst>
          </p:cNvPr>
          <p:cNvPicPr>
            <a:picLocks noChangeAspect="1"/>
          </p:cNvPicPr>
          <p:nvPr/>
        </p:nvPicPr>
        <p:blipFill>
          <a:blip r:embed="rId2"/>
          <a:stretch>
            <a:fillRect/>
          </a:stretch>
        </p:blipFill>
        <p:spPr>
          <a:xfrm>
            <a:off x="30368" y="1351872"/>
            <a:ext cx="9144000" cy="5715000"/>
          </a:xfrm>
          <a:prstGeom prst="rect">
            <a:avLst/>
          </a:prstGeom>
        </p:spPr>
      </p:pic>
    </p:spTree>
    <p:extLst>
      <p:ext uri="{BB962C8B-B14F-4D97-AF65-F5344CB8AC3E}">
        <p14:creationId xmlns:p14="http://schemas.microsoft.com/office/powerpoint/2010/main" val="945205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048783C-5B64-48D2-8DBC-CD309EA12958}"/>
              </a:ext>
            </a:extLst>
          </p:cNvPr>
          <p:cNvSpPr>
            <a:spLocks noGrp="1"/>
          </p:cNvSpPr>
          <p:nvPr>
            <p:ph type="title"/>
          </p:nvPr>
        </p:nvSpPr>
        <p:spPr/>
        <p:txBody>
          <a:bodyPr/>
          <a:lstStyle/>
          <a:p>
            <a:r>
              <a:rPr lang="es-ES"/>
              <a:t>Question 2</a:t>
            </a:r>
          </a:p>
        </p:txBody>
      </p:sp>
      <p:sp>
        <p:nvSpPr>
          <p:cNvPr id="5" name="Marcador de contenido 2">
            <a:extLst>
              <a:ext uri="{FF2B5EF4-FFF2-40B4-BE49-F238E27FC236}">
                <a16:creationId xmlns:a16="http://schemas.microsoft.com/office/drawing/2014/main" id="{7981FB6C-278C-473D-BA30-2B26E193DD2B}"/>
              </a:ext>
            </a:extLst>
          </p:cNvPr>
          <p:cNvSpPr txBox="1">
            <a:spLocks/>
          </p:cNvSpPr>
          <p:nvPr/>
        </p:nvSpPr>
        <p:spPr>
          <a:xfrm>
            <a:off x="1043608" y="2564904"/>
            <a:ext cx="7848872" cy="3456384"/>
          </a:xfrm>
          <a:prstGeom prst="rect">
            <a:avLst/>
          </a:prstGeom>
          <a:solidFill>
            <a:srgbClr val="FFC000"/>
          </a:solidFill>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3600"/>
              <a:t>Formal semantic is a great beginning</a:t>
            </a:r>
          </a:p>
          <a:p>
            <a:pPr marL="0" indent="0" algn="ctr">
              <a:spcBef>
                <a:spcPts val="0"/>
              </a:spcBef>
              <a:buFont typeface="Arial" pitchFamily="34" charset="0"/>
              <a:buNone/>
            </a:pPr>
            <a:r>
              <a:rPr lang="en-US" sz="3600"/>
              <a:t>How should it be expressed?</a:t>
            </a:r>
          </a:p>
          <a:p>
            <a:pPr marL="0" indent="0" algn="ctr">
              <a:spcBef>
                <a:spcPts val="0"/>
              </a:spcBef>
              <a:buFont typeface="Arial" pitchFamily="34" charset="0"/>
              <a:buNone/>
            </a:pPr>
            <a:endParaRPr lang="en-US" sz="3600"/>
          </a:p>
          <a:p>
            <a:pPr marL="0" indent="0" algn="ctr">
              <a:spcBef>
                <a:spcPts val="0"/>
              </a:spcBef>
              <a:buFont typeface="Arial" pitchFamily="34" charset="0"/>
              <a:buNone/>
            </a:pPr>
            <a:endParaRPr lang="en-US" sz="3600"/>
          </a:p>
          <a:p>
            <a:pPr marL="0" indent="0" algn="ctr">
              <a:spcBef>
                <a:spcPts val="0"/>
              </a:spcBef>
              <a:buFont typeface="Arial" pitchFamily="34" charset="0"/>
              <a:buNone/>
            </a:pPr>
            <a:r>
              <a:rPr lang="en-US" sz="3600"/>
              <a:t>HTML + zip with test cases is enough?</a:t>
            </a:r>
            <a:endParaRPr lang="es-ES"/>
          </a:p>
        </p:txBody>
      </p:sp>
    </p:spTree>
    <p:extLst>
      <p:ext uri="{BB962C8B-B14F-4D97-AF65-F5344CB8AC3E}">
        <p14:creationId xmlns:p14="http://schemas.microsoft.com/office/powerpoint/2010/main" val="166097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BA8DB-5ADD-458C-A4D3-3E07E34A1C6E}"/>
              </a:ext>
            </a:extLst>
          </p:cNvPr>
          <p:cNvSpPr>
            <a:spLocks noGrp="1"/>
          </p:cNvSpPr>
          <p:nvPr>
            <p:ph type="title"/>
          </p:nvPr>
        </p:nvSpPr>
        <p:spPr/>
        <p:txBody>
          <a:bodyPr/>
          <a:lstStyle/>
          <a:p>
            <a:r>
              <a:rPr lang="es-ES"/>
              <a:t>Policy with legal value</a:t>
            </a:r>
          </a:p>
        </p:txBody>
      </p:sp>
      <p:sp>
        <p:nvSpPr>
          <p:cNvPr id="4" name="Marcador de número de diapositiva 3">
            <a:extLst>
              <a:ext uri="{FF2B5EF4-FFF2-40B4-BE49-F238E27FC236}">
                <a16:creationId xmlns:a16="http://schemas.microsoft.com/office/drawing/2014/main" id="{63A3025B-A8AD-4236-B470-D58F6E02D7D3}"/>
              </a:ext>
            </a:extLst>
          </p:cNvPr>
          <p:cNvSpPr>
            <a:spLocks noGrp="1"/>
          </p:cNvSpPr>
          <p:nvPr>
            <p:ph type="sldNum" sz="quarter" idx="12"/>
          </p:nvPr>
        </p:nvSpPr>
        <p:spPr/>
        <p:txBody>
          <a:bodyPr/>
          <a:lstStyle/>
          <a:p>
            <a:fld id="{989033DA-4FB3-4863-BE40-35B8BF45D7BC}" type="slidenum">
              <a:rPr lang="es-ES" smtClean="0"/>
              <a:pPr/>
              <a:t>9</a:t>
            </a:fld>
            <a:endParaRPr lang="es-ES"/>
          </a:p>
        </p:txBody>
      </p:sp>
      <p:pic>
        <p:nvPicPr>
          <p:cNvPr id="7" name="Imagen 6">
            <a:extLst>
              <a:ext uri="{FF2B5EF4-FFF2-40B4-BE49-F238E27FC236}">
                <a16:creationId xmlns:a16="http://schemas.microsoft.com/office/drawing/2014/main" id="{1CF4EED4-226D-4A65-821E-AF2C08A3850C}"/>
              </a:ext>
            </a:extLst>
          </p:cNvPr>
          <p:cNvPicPr>
            <a:picLocks noChangeAspect="1"/>
          </p:cNvPicPr>
          <p:nvPr/>
        </p:nvPicPr>
        <p:blipFill>
          <a:blip r:embed="rId3"/>
          <a:stretch>
            <a:fillRect/>
          </a:stretch>
        </p:blipFill>
        <p:spPr>
          <a:xfrm>
            <a:off x="179512" y="1268760"/>
            <a:ext cx="5653337" cy="3970407"/>
          </a:xfrm>
          <a:prstGeom prst="rect">
            <a:avLst/>
          </a:prstGeom>
          <a:noFill/>
          <a:ln w="38100">
            <a:solidFill>
              <a:schemeClr val="tx1">
                <a:lumMod val="65000"/>
                <a:lumOff val="35000"/>
              </a:schemeClr>
            </a:solidFill>
          </a:ln>
        </p:spPr>
      </p:pic>
      <p:sp>
        <p:nvSpPr>
          <p:cNvPr id="12" name="CuadroTexto 11">
            <a:extLst>
              <a:ext uri="{FF2B5EF4-FFF2-40B4-BE49-F238E27FC236}">
                <a16:creationId xmlns:a16="http://schemas.microsoft.com/office/drawing/2014/main" id="{09B39B44-696E-472A-BA7C-B43CA9CE720F}"/>
              </a:ext>
            </a:extLst>
          </p:cNvPr>
          <p:cNvSpPr txBox="1"/>
          <p:nvPr/>
        </p:nvSpPr>
        <p:spPr>
          <a:xfrm>
            <a:off x="2853834" y="3393866"/>
            <a:ext cx="6364435" cy="646331"/>
          </a:xfrm>
          <a:prstGeom prst="rect">
            <a:avLst/>
          </a:prstGeom>
          <a:noFill/>
        </p:spPr>
        <p:txBody>
          <a:bodyPr wrap="none" rtlCol="0">
            <a:spAutoFit/>
          </a:bodyPr>
          <a:lstStyle/>
          <a:p>
            <a:r>
              <a:rPr lang="es-ES" sz="3600"/>
              <a:t>http://mydomain.com/robots.txt</a:t>
            </a:r>
          </a:p>
        </p:txBody>
      </p:sp>
      <p:sp>
        <p:nvSpPr>
          <p:cNvPr id="13" name="Rectángulo 12">
            <a:extLst>
              <a:ext uri="{FF2B5EF4-FFF2-40B4-BE49-F238E27FC236}">
                <a16:creationId xmlns:a16="http://schemas.microsoft.com/office/drawing/2014/main" id="{094F73A0-9F00-40E8-8553-607AC76DAC6F}"/>
              </a:ext>
            </a:extLst>
          </p:cNvPr>
          <p:cNvSpPr/>
          <p:nvPr/>
        </p:nvSpPr>
        <p:spPr>
          <a:xfrm>
            <a:off x="2949528" y="4123368"/>
            <a:ext cx="5870943" cy="2308324"/>
          </a:xfrm>
          <a:prstGeom prst="rect">
            <a:avLst/>
          </a:prstGeom>
          <a:solidFill>
            <a:schemeClr val="accent4">
              <a:lumMod val="20000"/>
              <a:lumOff val="80000"/>
            </a:schemeClr>
          </a:solidFill>
          <a:ln w="38100">
            <a:solidFill>
              <a:schemeClr val="tx1">
                <a:lumMod val="65000"/>
                <a:lumOff val="35000"/>
              </a:schemeClr>
            </a:solidFill>
          </a:ln>
        </p:spPr>
        <p:txBody>
          <a:bodyPr wrap="square">
            <a:spAutoFit/>
          </a:bodyPr>
          <a:lstStyle/>
          <a:p>
            <a:r>
              <a:rPr lang="es-ES" sz="1600">
                <a:latin typeface="Consolas" panose="020B0609020204030204" pitchFamily="49" charset="0"/>
              </a:rPr>
              <a:t># robots.txt – Reservation of rights for TDM (DSM Directive, Art. 4)</a:t>
            </a:r>
            <a:br>
              <a:rPr lang="es-ES" sz="1600">
                <a:latin typeface="Consolas" panose="020B0609020204030204" pitchFamily="49" charset="0"/>
              </a:rPr>
            </a:br>
            <a:r>
              <a:rPr lang="es-ES" sz="1600">
                <a:solidFill>
                  <a:srgbClr val="C00000"/>
                </a:solidFill>
                <a:latin typeface="Consolas" panose="020B0609020204030204" pitchFamily="49" charset="0"/>
              </a:rPr>
              <a:t>User-agent: *</a:t>
            </a:r>
            <a:br>
              <a:rPr lang="es-ES" sz="1600">
                <a:solidFill>
                  <a:srgbClr val="C00000"/>
                </a:solidFill>
                <a:latin typeface="Consolas" panose="020B0609020204030204" pitchFamily="49" charset="0"/>
              </a:rPr>
            </a:br>
            <a:r>
              <a:rPr lang="es-ES" sz="1600">
                <a:solidFill>
                  <a:srgbClr val="C00000"/>
                </a:solidFill>
                <a:latin typeface="Consolas" panose="020B0609020204030204" pitchFamily="49" charset="0"/>
              </a:rPr>
              <a:t>Disallow: /</a:t>
            </a:r>
            <a:br>
              <a:rPr lang="es-ES" sz="1600">
                <a:latin typeface="Consolas" panose="020B0609020204030204" pitchFamily="49" charset="0"/>
              </a:rPr>
            </a:br>
            <a:br>
              <a:rPr lang="es-ES" sz="1600">
                <a:latin typeface="Consolas" panose="020B0609020204030204" pitchFamily="49" charset="0"/>
              </a:rPr>
            </a:br>
            <a:r>
              <a:rPr lang="es-ES" sz="1600">
                <a:latin typeface="Consolas" panose="020B0609020204030204" pitchFamily="49" charset="0"/>
              </a:rPr>
              <a:t># EXPRESS RESERVATION OF RIGHTS (redundant)</a:t>
            </a:r>
            <a:br>
              <a:rPr lang="es-ES" sz="1600">
                <a:latin typeface="Consolas" panose="020B0609020204030204" pitchFamily="49" charset="0"/>
              </a:rPr>
            </a:br>
            <a:r>
              <a:rPr lang="es-ES" sz="1600">
                <a:latin typeface="Consolas" panose="020B0609020204030204" pitchFamily="49" charset="0"/>
              </a:rPr>
              <a:t># Specific AI / data mining crawlers</a:t>
            </a:r>
            <a:br>
              <a:rPr lang="es-ES" sz="1600">
                <a:latin typeface="Consolas" panose="020B0609020204030204" pitchFamily="49" charset="0"/>
              </a:rPr>
            </a:br>
            <a:r>
              <a:rPr lang="es-ES" sz="1600">
                <a:solidFill>
                  <a:srgbClr val="C00000"/>
                </a:solidFill>
                <a:latin typeface="Consolas" panose="020B0609020204030204" pitchFamily="49" charset="0"/>
              </a:rPr>
              <a:t>User-agent: GPTBot</a:t>
            </a:r>
            <a:br>
              <a:rPr lang="es-ES" sz="1600">
                <a:solidFill>
                  <a:srgbClr val="C00000"/>
                </a:solidFill>
                <a:latin typeface="Consolas" panose="020B0609020204030204" pitchFamily="49" charset="0"/>
              </a:rPr>
            </a:br>
            <a:r>
              <a:rPr lang="es-ES" sz="1600">
                <a:solidFill>
                  <a:srgbClr val="C00000"/>
                </a:solidFill>
                <a:latin typeface="Consolas" panose="020B0609020204030204" pitchFamily="49" charset="0"/>
              </a:rPr>
              <a:t>Disallow: /</a:t>
            </a:r>
          </a:p>
        </p:txBody>
      </p:sp>
      <p:cxnSp>
        <p:nvCxnSpPr>
          <p:cNvPr id="10" name="Conector recto de flecha 9">
            <a:extLst>
              <a:ext uri="{FF2B5EF4-FFF2-40B4-BE49-F238E27FC236}">
                <a16:creationId xmlns:a16="http://schemas.microsoft.com/office/drawing/2014/main" id="{2AB2C97A-EE2D-4B8B-8ED0-C240DCB8E831}"/>
              </a:ext>
            </a:extLst>
          </p:cNvPr>
          <p:cNvCxnSpPr>
            <a:cxnSpLocks/>
          </p:cNvCxnSpPr>
          <p:nvPr/>
        </p:nvCxnSpPr>
        <p:spPr>
          <a:xfrm>
            <a:off x="2249587" y="3717032"/>
            <a:ext cx="1008112" cy="580127"/>
          </a:xfrm>
          <a:prstGeom prst="straightConnector1">
            <a:avLst/>
          </a:prstGeom>
          <a:ln w="1270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012292"/>
      </p:ext>
    </p:extLst>
  </p:cSld>
  <p:clrMapOvr>
    <a:masterClrMapping/>
  </p:clrMapOvr>
</p:sld>
</file>

<file path=ppt/theme/theme1.xml><?xml version="1.0" encoding="utf-8"?>
<a:theme xmlns:a="http://schemas.openxmlformats.org/drawingml/2006/main" name="Tema de Offic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7111</TotalTime>
  <Words>5162</Words>
  <Application>Microsoft Office PowerPoint</Application>
  <PresentationFormat>Presentación en pantalla (4:3)</PresentationFormat>
  <Paragraphs>677</Paragraphs>
  <Slides>85</Slides>
  <Notes>26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85</vt:i4>
      </vt:variant>
    </vt:vector>
  </HeadingPairs>
  <TitlesOfParts>
    <vt:vector size="96" baseType="lpstr">
      <vt:lpstr>Arial</vt:lpstr>
      <vt:lpstr>Calibri</vt:lpstr>
      <vt:lpstr>Cambria</vt:lpstr>
      <vt:lpstr>Consolas</vt:lpstr>
      <vt:lpstr>Courier New</vt:lpstr>
      <vt:lpstr>Garamond</vt:lpstr>
      <vt:lpstr>Lucida Calligraphy</vt:lpstr>
      <vt:lpstr>Noto Sans</vt:lpstr>
      <vt:lpstr>Times New Roman</vt:lpstr>
      <vt:lpstr>Wingdings 2</vt:lpstr>
      <vt:lpstr>Tema de Office</vt:lpstr>
      <vt:lpstr>Introduction to policies, policy languages and ODRL</vt:lpstr>
      <vt:lpstr>What is a policy</vt:lpstr>
      <vt:lpstr>Presentación de PowerPoint</vt:lpstr>
      <vt:lpstr>Policy as an act of communication</vt:lpstr>
      <vt:lpstr>I want</vt:lpstr>
      <vt:lpstr>Usually, a perlocutionary act</vt:lpstr>
      <vt:lpstr>..and I can</vt:lpstr>
      <vt:lpstr>A policy is a perlocutionary act</vt:lpstr>
      <vt:lpstr>Policy with legal value</vt:lpstr>
      <vt:lpstr>Policy with legal value</vt:lpstr>
      <vt:lpstr>Policy with technical force</vt:lpstr>
      <vt:lpstr>Policy with technical force</vt:lpstr>
      <vt:lpstr>The expression is a policy</vt:lpstr>
      <vt:lpstr>👉Question</vt:lpstr>
      <vt:lpstr>👉Question</vt:lpstr>
      <vt:lpstr>👉Exercise</vt:lpstr>
      <vt:lpstr>Policies</vt:lpstr>
      <vt:lpstr>Policy languages</vt:lpstr>
      <vt:lpstr>Policy languages</vt:lpstr>
      <vt:lpstr>Policies with a formal sytanx</vt:lpstr>
      <vt:lpstr>Presentación de PowerPoint</vt:lpstr>
      <vt:lpstr>Formal systems (recalling logic)</vt:lpstr>
      <vt:lpstr>An informal example of a formal system The rules of a game: M,I,U</vt:lpstr>
      <vt:lpstr>Example</vt:lpstr>
      <vt:lpstr>Example</vt:lpstr>
      <vt:lpstr>Examples</vt:lpstr>
      <vt:lpstr>Were our policies formal?</vt:lpstr>
      <vt:lpstr>Syntax of robots.txt</vt:lpstr>
      <vt:lpstr>Check the syntax of a robots.txt</vt:lpstr>
      <vt:lpstr>Check the syntax of a robots.txt</vt:lpstr>
      <vt:lpstr>Check the syntax of a robots.txt</vt:lpstr>
      <vt:lpstr>MPEG-21 REL Syntax</vt:lpstr>
      <vt:lpstr>Check the syntax of MPEG-21 REL</vt:lpstr>
      <vt:lpstr>Check the RDFS/OWL consistency of an ODRL policy</vt:lpstr>
      <vt:lpstr>Normalisation</vt:lpstr>
      <vt:lpstr>Validation rules</vt:lpstr>
      <vt:lpstr>Check the ODRL policy syntactic validity</vt:lpstr>
      <vt:lpstr>Policies with formal semantics</vt:lpstr>
      <vt:lpstr>Presentación de PowerPoint</vt:lpstr>
      <vt:lpstr>Syntax vs Semantics</vt:lpstr>
      <vt:lpstr>Syntax and semantics</vt:lpstr>
      <vt:lpstr>Syntax and semantics</vt:lpstr>
      <vt:lpstr>Semantics is about interpretation</vt:lpstr>
      <vt:lpstr>Example: interpretation in propositional logic</vt:lpstr>
      <vt:lpstr>Example: interpretation in  policies for access control</vt:lpstr>
      <vt:lpstr>Truth tables</vt:lpstr>
      <vt:lpstr>Types of access control</vt:lpstr>
      <vt:lpstr>Web Access Control </vt:lpstr>
      <vt:lpstr>Semantics of MPEG-21 REL</vt:lpstr>
      <vt:lpstr>XACML</vt:lpstr>
      <vt:lpstr>XACML eXtensible Access Control Markup Language</vt:lpstr>
      <vt:lpstr>XACML architecture</vt:lpstr>
      <vt:lpstr>XACML architecture</vt:lpstr>
      <vt:lpstr>XACML architecture</vt:lpstr>
      <vt:lpstr>XACML Architecture</vt:lpstr>
      <vt:lpstr>Usage scenario</vt:lpstr>
      <vt:lpstr>XACML Policy structure</vt:lpstr>
      <vt:lpstr>XACML Policy language model</vt:lpstr>
      <vt:lpstr>XACML  Request and response</vt:lpstr>
      <vt:lpstr>Combining algorithms</vt:lpstr>
      <vt:lpstr>Test Sun's XACML implementation</vt:lpstr>
      <vt:lpstr>request-door.xml</vt:lpstr>
      <vt:lpstr>policy.xml</vt:lpstr>
      <vt:lpstr>Response</vt:lpstr>
      <vt:lpstr>A second policy</vt:lpstr>
      <vt:lpstr>Test Sun's XACML implementation</vt:lpstr>
      <vt:lpstr>XACML Conformance</vt:lpstr>
      <vt:lpstr>Conformance</vt:lpstr>
      <vt:lpstr>Conformance Tests</vt:lpstr>
      <vt:lpstr>ODRL</vt:lpstr>
      <vt:lpstr>ODRL as an answer to a call</vt:lpstr>
      <vt:lpstr>History of ODRL: The context of RELs</vt:lpstr>
      <vt:lpstr>History of ODRL (2001-2011)</vt:lpstr>
      <vt:lpstr>ODRL 1.0</vt:lpstr>
      <vt:lpstr>Common pattern</vt:lpstr>
      <vt:lpstr>History of ODRL (2012 - 2016): ODRL W3C Community Group</vt:lpstr>
      <vt:lpstr>History of ODRL (2016 - 2018): W3C Permissions and Obligations Working Group</vt:lpstr>
      <vt:lpstr>History of ODRL: From 2018 </vt:lpstr>
      <vt:lpstr>The W3C Recommendation Track</vt:lpstr>
      <vt:lpstr>Process of ODRL2.2</vt:lpstr>
      <vt:lpstr>Final question</vt:lpstr>
      <vt:lpstr>Presentación de PowerPoint</vt:lpstr>
      <vt:lpstr>Question 1</vt:lpstr>
      <vt:lpstr>Next session by Nicoletta</vt:lpstr>
      <vt:lpstr>Question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Víctor Rodríguez Doncel</dc:creator>
  <cp:lastModifiedBy>VICTOR RODRIGUEZ DONCEL</cp:lastModifiedBy>
  <cp:revision>408</cp:revision>
  <dcterms:created xsi:type="dcterms:W3CDTF">2013-02-06T14:27:30Z</dcterms:created>
  <dcterms:modified xsi:type="dcterms:W3CDTF">2026-05-10T08:02:51Z</dcterms:modified>
</cp:coreProperties>
</file>